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1.xml" ContentType="application/vnd.openxmlformats-officedocument.presentationml.notesSlide+xml"/>
  <Override PartName="/ppt/comments/comment3.xml" ContentType="application/vnd.openxmlformats-officedocument.presentationml.comments+xml"/>
  <Override PartName="/ppt/notesSlides/notesSlide2.xml" ContentType="application/vnd.openxmlformats-officedocument.presentationml.notesSlide+xml"/>
  <Override PartName="/ppt/comments/comment4.xml" ContentType="application/vnd.openxmlformats-officedocument.presentationml.comments+xml"/>
  <Override PartName="/ppt/comments/comment5.xml" ContentType="application/vnd.openxmlformats-officedocument.presentationml.comments+xml"/>
  <Override PartName="/ppt/notesSlides/notesSlide3.xml" ContentType="application/vnd.openxmlformats-officedocument.presentationml.notesSlide+xml"/>
  <Override PartName="/ppt/comments/comment6.xml" ContentType="application/vnd.openxmlformats-officedocument.presentationml.comments+xml"/>
  <Override PartName="/ppt/comments/comment7.xml" ContentType="application/vnd.openxmlformats-officedocument.presentationml.comments+xml"/>
  <Override PartName="/ppt/notesSlides/notesSlide4.xml" ContentType="application/vnd.openxmlformats-officedocument.presentationml.notesSlide+xml"/>
  <Override PartName="/ppt/comments/comment8.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831" r:id="rId2"/>
    <p:sldMasterId id="2147483843" r:id="rId3"/>
  </p:sldMasterIdLst>
  <p:notesMasterIdLst>
    <p:notesMasterId r:id="rId20"/>
  </p:notesMasterIdLst>
  <p:sldIdLst>
    <p:sldId id="447" r:id="rId4"/>
    <p:sldId id="478" r:id="rId5"/>
    <p:sldId id="479" r:id="rId6"/>
    <p:sldId id="481" r:id="rId7"/>
    <p:sldId id="467" r:id="rId8"/>
    <p:sldId id="483" r:id="rId9"/>
    <p:sldId id="485" r:id="rId10"/>
    <p:sldId id="455" r:id="rId11"/>
    <p:sldId id="456" r:id="rId12"/>
    <p:sldId id="469" r:id="rId13"/>
    <p:sldId id="470" r:id="rId14"/>
    <p:sldId id="457" r:id="rId15"/>
    <p:sldId id="458" r:id="rId16"/>
    <p:sldId id="459" r:id="rId17"/>
    <p:sldId id="462" r:id="rId18"/>
    <p:sldId id="476" r:id="rId19"/>
  </p:sldIdLst>
  <p:sldSz cx="9144000" cy="6858000" type="screen4x3"/>
  <p:notesSz cx="6669088" cy="9928225"/>
  <p:defaultTextStyle>
    <a:defPPr>
      <a:defRPr lang="en-GB"/>
    </a:defPPr>
    <a:lvl1pPr algn="ctr" rtl="0" fontAlgn="base">
      <a:spcBef>
        <a:spcPct val="0"/>
      </a:spcBef>
      <a:spcAft>
        <a:spcPct val="0"/>
      </a:spcAft>
      <a:defRPr sz="1200" b="1" kern="1200">
        <a:solidFill>
          <a:schemeClr val="tx1"/>
        </a:solidFill>
        <a:latin typeface="Times New Roman" pitchFamily="18" charset="0"/>
        <a:ea typeface="+mn-ea"/>
        <a:cs typeface="+mn-cs"/>
      </a:defRPr>
    </a:lvl1pPr>
    <a:lvl2pPr marL="457200" algn="ctr" rtl="0" fontAlgn="base">
      <a:spcBef>
        <a:spcPct val="0"/>
      </a:spcBef>
      <a:spcAft>
        <a:spcPct val="0"/>
      </a:spcAft>
      <a:defRPr sz="1200" b="1" kern="1200">
        <a:solidFill>
          <a:schemeClr val="tx1"/>
        </a:solidFill>
        <a:latin typeface="Times New Roman" pitchFamily="18" charset="0"/>
        <a:ea typeface="+mn-ea"/>
        <a:cs typeface="+mn-cs"/>
      </a:defRPr>
    </a:lvl2pPr>
    <a:lvl3pPr marL="914400" algn="ctr" rtl="0" fontAlgn="base">
      <a:spcBef>
        <a:spcPct val="0"/>
      </a:spcBef>
      <a:spcAft>
        <a:spcPct val="0"/>
      </a:spcAft>
      <a:defRPr sz="1200" b="1" kern="1200">
        <a:solidFill>
          <a:schemeClr val="tx1"/>
        </a:solidFill>
        <a:latin typeface="Times New Roman" pitchFamily="18" charset="0"/>
        <a:ea typeface="+mn-ea"/>
        <a:cs typeface="+mn-cs"/>
      </a:defRPr>
    </a:lvl3pPr>
    <a:lvl4pPr marL="1371600" algn="ctr" rtl="0" fontAlgn="base">
      <a:spcBef>
        <a:spcPct val="0"/>
      </a:spcBef>
      <a:spcAft>
        <a:spcPct val="0"/>
      </a:spcAft>
      <a:defRPr sz="1200" b="1" kern="1200">
        <a:solidFill>
          <a:schemeClr val="tx1"/>
        </a:solidFill>
        <a:latin typeface="Times New Roman" pitchFamily="18" charset="0"/>
        <a:ea typeface="+mn-ea"/>
        <a:cs typeface="+mn-cs"/>
      </a:defRPr>
    </a:lvl4pPr>
    <a:lvl5pPr marL="1828800" algn="ctr" rtl="0" fontAlgn="base">
      <a:spcBef>
        <a:spcPct val="0"/>
      </a:spcBef>
      <a:spcAft>
        <a:spcPct val="0"/>
      </a:spcAft>
      <a:defRPr sz="1200" b="1" kern="1200">
        <a:solidFill>
          <a:schemeClr val="tx1"/>
        </a:solidFill>
        <a:latin typeface="Times New Roman" pitchFamily="18" charset="0"/>
        <a:ea typeface="+mn-ea"/>
        <a:cs typeface="+mn-cs"/>
      </a:defRPr>
    </a:lvl5pPr>
    <a:lvl6pPr marL="2286000" algn="l" defTabSz="914400" rtl="0" eaLnBrk="1" latinLnBrk="0" hangingPunct="1">
      <a:defRPr sz="1200" b="1" kern="1200">
        <a:solidFill>
          <a:schemeClr val="tx1"/>
        </a:solidFill>
        <a:latin typeface="Times New Roman" pitchFamily="18" charset="0"/>
        <a:ea typeface="+mn-ea"/>
        <a:cs typeface="+mn-cs"/>
      </a:defRPr>
    </a:lvl6pPr>
    <a:lvl7pPr marL="2743200" algn="l" defTabSz="914400" rtl="0" eaLnBrk="1" latinLnBrk="0" hangingPunct="1">
      <a:defRPr sz="1200" b="1" kern="1200">
        <a:solidFill>
          <a:schemeClr val="tx1"/>
        </a:solidFill>
        <a:latin typeface="Times New Roman" pitchFamily="18" charset="0"/>
        <a:ea typeface="+mn-ea"/>
        <a:cs typeface="+mn-cs"/>
      </a:defRPr>
    </a:lvl7pPr>
    <a:lvl8pPr marL="3200400" algn="l" defTabSz="914400" rtl="0" eaLnBrk="1" latinLnBrk="0" hangingPunct="1">
      <a:defRPr sz="1200" b="1" kern="1200">
        <a:solidFill>
          <a:schemeClr val="tx1"/>
        </a:solidFill>
        <a:latin typeface="Times New Roman" pitchFamily="18" charset="0"/>
        <a:ea typeface="+mn-ea"/>
        <a:cs typeface="+mn-cs"/>
      </a:defRPr>
    </a:lvl8pPr>
    <a:lvl9pPr marL="3657600" algn="l" defTabSz="914400" rtl="0" eaLnBrk="1" latinLnBrk="0" hangingPunct="1">
      <a:defRPr sz="1200" b="1"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 VOLO Neri" initials="NdV"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E12E0"/>
    <a:srgbClr val="BEF6FE"/>
    <a:srgbClr val="4E23ED"/>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21" autoAdjust="0"/>
    <p:restoredTop sz="86857" autoAdjust="0"/>
  </p:normalViewPr>
  <p:slideViewPr>
    <p:cSldViewPr>
      <p:cViewPr>
        <p:scale>
          <a:sx n="100" d="100"/>
          <a:sy n="100" d="100"/>
        </p:scale>
        <p:origin x="-1944" y="-120"/>
      </p:cViewPr>
      <p:guideLst>
        <p:guide orient="horz" pos="2160"/>
        <p:guide pos="2880"/>
      </p:guideLst>
    </p:cSldViewPr>
  </p:slideViewPr>
  <p:outlineViewPr>
    <p:cViewPr>
      <p:scale>
        <a:sx n="33" d="100"/>
        <a:sy n="33" d="100"/>
      </p:scale>
      <p:origin x="0" y="387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1" d="100"/>
          <a:sy n="71" d="100"/>
        </p:scale>
        <p:origin x="-2220" y="-90"/>
      </p:cViewPr>
      <p:guideLst>
        <p:guide orient="horz" pos="3126"/>
        <p:guide pos="21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5-05-21T11:03:16.860" idx="3">
    <p:pos x="5417" y="18"/>
    <p:text>say that this applies to the transport system to the plan, to the project(s) - mention that here we are just speaking of technical land financial sustainability, not the widerconcedpt of sustainability</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5-05-21T11:23:47.336" idx="4">
    <p:pos x="4499" y="735"/>
    <p:text>mention (just speaking or with another slide) how much focus FS and plans have on the knowledge of CAPEX, but OPEX is basically just used for formal CBA without any robust anaysis and any affordability check etc.</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5-05-21T18:24:03.120" idx="8">
    <p:pos x="5217" y="3590"/>
    <p:text>either speaking or in a slide, say that this O&amp;M analysis responds to 2 main questions:
1- what to put into the (current/new) PSC - agreed objective data on production, achievable results, costs, etc.
2- what happens to the system and finances when impementing a Plan/Project
</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5-05-21T11:42:38.288" idx="7">
    <p:pos x="5070" y="245"/>
    <p:text>which is also one of the most oertinent in relation to the workshop and PSC...</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5-05-26T11:50:49.711" idx="9">
    <p:pos x="5616" y="2388"/>
    <p:text>(e.g. redefinition of the fare system, redesign of the bus network to complement the new backbone system, …)</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5-05-26T12:21:51.985" idx="10">
    <p:pos x="4356" y="108"/>
    <p:text>data for the PSC and also for monitoring...</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5-05-26T13:58:11.391" idx="12">
    <p:pos x="4956" y="3870"/>
    <p:text>e.g. CERT&amp;InfoMobility - Project partially founded by the Italian Regione Toscana under the European regional cooperation frame work PORCREO 2007-2013
</p:text>
  </p:cm>
</p:cmLst>
</file>

<file path=ppt/comments/comment8.xml><?xml version="1.0" encoding="utf-8"?>
<p:cmLst xmlns:a="http://schemas.openxmlformats.org/drawingml/2006/main" xmlns:r="http://schemas.openxmlformats.org/officeDocument/2006/relationships" xmlns:p="http://schemas.openxmlformats.org/presentationml/2006/main">
  <p:cm authorId="0" dt="2015-05-26T12:21:25.797" idx="11">
    <p:pos x="4914" y="108"/>
    <p:text>mention that this can be the subject of a specific follow-up e.g. in cooperation with UITP etc....</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lvl1pPr algn="l">
              <a:defRPr b="0">
                <a:latin typeface="Arial" charset="0"/>
              </a:defRPr>
            </a:lvl1pPr>
          </a:lstStyle>
          <a:p>
            <a:pPr>
              <a:defRPr/>
            </a:pPr>
            <a:endParaRPr lang="en-GB"/>
          </a:p>
        </p:txBody>
      </p:sp>
      <p:sp>
        <p:nvSpPr>
          <p:cNvPr id="47107" name="Rectangle 3"/>
          <p:cNvSpPr>
            <a:spLocks noGrp="1" noChangeArrowheads="1"/>
          </p:cNvSpPr>
          <p:nvPr>
            <p:ph type="dt" idx="1"/>
          </p:nvPr>
        </p:nvSpPr>
        <p:spPr bwMode="auto">
          <a:xfrm>
            <a:off x="3778250" y="0"/>
            <a:ext cx="2889250" cy="496888"/>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lvl1pPr algn="r">
              <a:defRPr b="0">
                <a:latin typeface="Arial" charset="0"/>
              </a:defRPr>
            </a:lvl1pPr>
          </a:lstStyle>
          <a:p>
            <a:pPr>
              <a:defRPr/>
            </a:pPr>
            <a:endParaRPr lang="en-GB"/>
          </a:p>
        </p:txBody>
      </p:sp>
      <p:sp>
        <p:nvSpPr>
          <p:cNvPr id="35844"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666750" y="4714875"/>
            <a:ext cx="5335588" cy="4468813"/>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7110"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33" tIns="45717" rIns="91433" bIns="45717" numCol="1" anchor="b" anchorCtr="0" compatLnSpc="1">
            <a:prstTxWarp prst="textNoShape">
              <a:avLst/>
            </a:prstTxWarp>
          </a:bodyPr>
          <a:lstStyle>
            <a:lvl1pPr algn="l">
              <a:defRPr b="0">
                <a:latin typeface="Arial" charset="0"/>
              </a:defRPr>
            </a:lvl1pPr>
          </a:lstStyle>
          <a:p>
            <a:pPr>
              <a:defRPr/>
            </a:pPr>
            <a:endParaRPr lang="en-GB"/>
          </a:p>
        </p:txBody>
      </p:sp>
      <p:sp>
        <p:nvSpPr>
          <p:cNvPr id="47111" name="Rectangle 7"/>
          <p:cNvSpPr>
            <a:spLocks noGrp="1" noChangeArrowheads="1"/>
          </p:cNvSpPr>
          <p:nvPr>
            <p:ph type="sldNum" sz="quarter" idx="5"/>
          </p:nvPr>
        </p:nvSpPr>
        <p:spPr bwMode="auto">
          <a:xfrm>
            <a:off x="3778250" y="9429750"/>
            <a:ext cx="2889250" cy="496888"/>
          </a:xfrm>
          <a:prstGeom prst="rect">
            <a:avLst/>
          </a:prstGeom>
          <a:noFill/>
          <a:ln w="9525">
            <a:noFill/>
            <a:miter lim="800000"/>
            <a:headEnd/>
            <a:tailEnd/>
          </a:ln>
          <a:effectLst/>
        </p:spPr>
        <p:txBody>
          <a:bodyPr vert="horz" wrap="square" lIns="91433" tIns="45717" rIns="91433" bIns="45717" numCol="1" anchor="b" anchorCtr="0" compatLnSpc="1">
            <a:prstTxWarp prst="textNoShape">
              <a:avLst/>
            </a:prstTxWarp>
          </a:bodyPr>
          <a:lstStyle>
            <a:lvl1pPr algn="r">
              <a:defRPr b="0">
                <a:latin typeface="Arial" charset="0"/>
              </a:defRPr>
            </a:lvl1pPr>
          </a:lstStyle>
          <a:p>
            <a:pPr>
              <a:defRPr/>
            </a:pPr>
            <a:fld id="{099F4E68-0E8E-4E80-9D39-BBE26396C49E}" type="slidenum">
              <a:rPr lang="en-GB"/>
              <a:pPr>
                <a:defRPr/>
              </a:pPr>
              <a:t>‹#›</a:t>
            </a:fld>
            <a:endParaRPr lang="en-GB"/>
          </a:p>
        </p:txBody>
      </p:sp>
    </p:spTree>
    <p:extLst>
      <p:ext uri="{BB962C8B-B14F-4D97-AF65-F5344CB8AC3E}">
        <p14:creationId xmlns:p14="http://schemas.microsoft.com/office/powerpoint/2010/main" val="10231830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Therefore a Transport Plan…</a:t>
            </a:r>
          </a:p>
          <a:p>
            <a:endParaRPr lang="en-US" b="1" dirty="0" smtClean="0"/>
          </a:p>
          <a:p>
            <a:pPr marL="0" indent="0">
              <a:lnSpc>
                <a:spcPct val="150000"/>
              </a:lnSpc>
              <a:buNone/>
            </a:pPr>
            <a:r>
              <a:rPr lang="en-US" sz="2400" dirty="0" smtClean="0"/>
              <a:t>Should:</a:t>
            </a:r>
          </a:p>
          <a:p>
            <a:pPr>
              <a:lnSpc>
                <a:spcPct val="150000"/>
              </a:lnSpc>
            </a:pPr>
            <a:r>
              <a:rPr lang="en-US" sz="2000" dirty="0" smtClean="0"/>
              <a:t>start from the knowledge of the current situation</a:t>
            </a:r>
          </a:p>
          <a:p>
            <a:pPr>
              <a:lnSpc>
                <a:spcPct val="150000"/>
              </a:lnSpc>
            </a:pPr>
            <a:endParaRPr lang="en-US" sz="1200" dirty="0" smtClean="0"/>
          </a:p>
          <a:p>
            <a:pPr marL="0" indent="0">
              <a:lnSpc>
                <a:spcPct val="150000"/>
              </a:lnSpc>
              <a:buNone/>
            </a:pPr>
            <a:r>
              <a:rPr lang="en-US" sz="2000" dirty="0" smtClean="0"/>
              <a:t>	be based on a robust data collection and analysis </a:t>
            </a:r>
          </a:p>
          <a:p>
            <a:pPr>
              <a:lnSpc>
                <a:spcPct val="150000"/>
              </a:lnSpc>
            </a:pPr>
            <a:r>
              <a:rPr lang="en-US" sz="2000" dirty="0" err="1" smtClean="0"/>
              <a:t>analyse</a:t>
            </a:r>
            <a:r>
              <a:rPr lang="en-US" sz="2000" dirty="0" smtClean="0"/>
              <a:t> and define measures not only in terms of infrastructure but also operation and </a:t>
            </a:r>
            <a:r>
              <a:rPr lang="en-US" sz="2000" dirty="0" err="1" smtClean="0"/>
              <a:t>organisation</a:t>
            </a:r>
            <a:r>
              <a:rPr lang="en-US" sz="2000" dirty="0" smtClean="0"/>
              <a:t> / institutional setup</a:t>
            </a:r>
          </a:p>
          <a:p>
            <a:pPr>
              <a:lnSpc>
                <a:spcPct val="150000"/>
              </a:lnSpc>
            </a:pPr>
            <a:endParaRPr lang="en-US" sz="1200" dirty="0" smtClean="0"/>
          </a:p>
          <a:p>
            <a:pPr marL="0" lvl="1" indent="0">
              <a:lnSpc>
                <a:spcPct val="150000"/>
              </a:lnSpc>
              <a:buNone/>
            </a:pPr>
            <a:r>
              <a:rPr lang="en-US" sz="2000" dirty="0" smtClean="0">
                <a:ea typeface="+mn-ea"/>
                <a:cs typeface="+mn-cs"/>
              </a:rPr>
              <a:t>	target an effective, efficient system</a:t>
            </a:r>
          </a:p>
          <a:p>
            <a:pPr marL="342900" lvl="1" indent="-342900">
              <a:lnSpc>
                <a:spcPct val="150000"/>
              </a:lnSpc>
            </a:pPr>
            <a:r>
              <a:rPr lang="en-US" sz="2000" dirty="0" smtClean="0">
                <a:ea typeface="+mn-ea"/>
                <a:cs typeface="+mn-cs"/>
              </a:rPr>
              <a:t>eventually provide the basis for future projects</a:t>
            </a:r>
          </a:p>
          <a:p>
            <a:pPr marL="0" indent="0">
              <a:lnSpc>
                <a:spcPct val="150000"/>
              </a:lnSpc>
              <a:buNone/>
            </a:pPr>
            <a:endParaRPr lang="en-US" sz="2000" dirty="0" smtClean="0"/>
          </a:p>
          <a:p>
            <a:pPr marL="0" indent="0">
              <a:lnSpc>
                <a:spcPct val="150000"/>
              </a:lnSpc>
              <a:buNone/>
            </a:pPr>
            <a:r>
              <a:rPr lang="en-US" sz="2000" dirty="0" smtClean="0"/>
              <a:t>…and should not simply be a (</a:t>
            </a:r>
            <a:r>
              <a:rPr lang="en-US" sz="2000" dirty="0" err="1" smtClean="0"/>
              <a:t>prioritised</a:t>
            </a:r>
            <a:r>
              <a:rPr lang="en-US" sz="2000" dirty="0" smtClean="0"/>
              <a:t>) a list of projects to meet the budget…</a:t>
            </a:r>
          </a:p>
          <a:p>
            <a:endParaRPr lang="en-GB" dirty="0"/>
          </a:p>
        </p:txBody>
      </p:sp>
      <p:sp>
        <p:nvSpPr>
          <p:cNvPr id="4" name="Slide Number Placeholder 3"/>
          <p:cNvSpPr>
            <a:spLocks noGrp="1"/>
          </p:cNvSpPr>
          <p:nvPr>
            <p:ph type="sldNum" sz="quarter" idx="10"/>
          </p:nvPr>
        </p:nvSpPr>
        <p:spPr/>
        <p:txBody>
          <a:bodyPr/>
          <a:lstStyle/>
          <a:p>
            <a:pPr>
              <a:defRPr/>
            </a:pPr>
            <a:fld id="{099F4E68-0E8E-4E80-9D39-BBE26396C49E}" type="slidenum">
              <a:rPr lang="en-GB" smtClean="0"/>
              <a:pPr>
                <a:defRPr/>
              </a:pPr>
              <a:t>6</a:t>
            </a:fld>
            <a:endParaRPr lang="en-GB"/>
          </a:p>
        </p:txBody>
      </p:sp>
    </p:spTree>
    <p:extLst>
      <p:ext uri="{BB962C8B-B14F-4D97-AF65-F5344CB8AC3E}">
        <p14:creationId xmlns:p14="http://schemas.microsoft.com/office/powerpoint/2010/main" val="663356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99F4E68-0E8E-4E80-9D39-BBE26396C49E}" type="slidenum">
              <a:rPr lang="en-GB" smtClean="0"/>
              <a:pPr>
                <a:defRPr/>
              </a:pPr>
              <a:t>7</a:t>
            </a:fld>
            <a:endParaRPr lang="en-GB"/>
          </a:p>
        </p:txBody>
      </p:sp>
    </p:spTree>
    <p:extLst>
      <p:ext uri="{BB962C8B-B14F-4D97-AF65-F5344CB8AC3E}">
        <p14:creationId xmlns:p14="http://schemas.microsoft.com/office/powerpoint/2010/main" val="1429934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99F4E68-0E8E-4E80-9D39-BBE26396C49E}" type="slidenum">
              <a:rPr lang="en-GB" smtClean="0"/>
              <a:pPr>
                <a:defRPr/>
              </a:pPr>
              <a:t>12</a:t>
            </a:fld>
            <a:endParaRPr lang="en-GB"/>
          </a:p>
        </p:txBody>
      </p:sp>
    </p:spTree>
    <p:extLst>
      <p:ext uri="{BB962C8B-B14F-4D97-AF65-F5344CB8AC3E}">
        <p14:creationId xmlns:p14="http://schemas.microsoft.com/office/powerpoint/2010/main" val="1171583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99F4E68-0E8E-4E80-9D39-BBE26396C49E}" type="slidenum">
              <a:rPr lang="en-GB" smtClean="0"/>
              <a:pPr>
                <a:defRPr/>
              </a:pPr>
              <a:t>15</a:t>
            </a:fld>
            <a:endParaRPr lang="en-GB"/>
          </a:p>
        </p:txBody>
      </p:sp>
    </p:spTree>
    <p:extLst>
      <p:ext uri="{BB962C8B-B14F-4D97-AF65-F5344CB8AC3E}">
        <p14:creationId xmlns:p14="http://schemas.microsoft.com/office/powerpoint/2010/main" val="2754425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5F27FE41-61F6-44B6-9D86-BE3DD3AF4854}" type="slidenum">
              <a:rPr lang="en-GB" smtClean="0"/>
              <a:t>‹#›</a:t>
            </a:fld>
            <a:endParaRPr lang="en-GB" dirty="0"/>
          </a:p>
        </p:txBody>
      </p:sp>
    </p:spTree>
    <p:extLst>
      <p:ext uri="{BB962C8B-B14F-4D97-AF65-F5344CB8AC3E}">
        <p14:creationId xmlns:p14="http://schemas.microsoft.com/office/powerpoint/2010/main" val="371907201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AA3EF516-2534-45A7-BAF3-6AE4F07F6D0F}" type="slidenum">
              <a:rPr lang="en-GB"/>
              <a:pPr>
                <a:defRPr/>
              </a:pPr>
              <a:t>‹#›</a:t>
            </a:fld>
            <a:endParaRPr lang="en-GB"/>
          </a:p>
        </p:txBody>
      </p:sp>
    </p:spTree>
    <p:extLst>
      <p:ext uri="{BB962C8B-B14F-4D97-AF65-F5344CB8AC3E}">
        <p14:creationId xmlns:p14="http://schemas.microsoft.com/office/powerpoint/2010/main" val="102009777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33350"/>
            <a:ext cx="2286000" cy="6221413"/>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0" y="-133350"/>
            <a:ext cx="6705600" cy="6221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AF6F7D62-A43E-43A1-8D15-A869C2323E54}" type="slidenum">
              <a:rPr lang="en-GB"/>
              <a:pPr>
                <a:defRPr/>
              </a:pPr>
              <a:t>‹#›</a:t>
            </a:fld>
            <a:endParaRPr lang="en-GB"/>
          </a:p>
        </p:txBody>
      </p:sp>
    </p:spTree>
    <p:extLst>
      <p:ext uri="{BB962C8B-B14F-4D97-AF65-F5344CB8AC3E}">
        <p14:creationId xmlns:p14="http://schemas.microsoft.com/office/powerpoint/2010/main" val="169802831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33350"/>
            <a:ext cx="9144000" cy="863600"/>
          </a:xfrm>
        </p:spPr>
        <p:txBody>
          <a:bodyPr/>
          <a:lstStyle/>
          <a:p>
            <a:r>
              <a:rPr lang="en-US" smtClean="0"/>
              <a:t>Click to edit Master title style</a:t>
            </a:r>
            <a:endParaRPr lang="fr-FR"/>
          </a:p>
        </p:txBody>
      </p:sp>
      <p:sp>
        <p:nvSpPr>
          <p:cNvPr id="3" name="Text Placeholder 2"/>
          <p:cNvSpPr>
            <a:spLocks noGrp="1"/>
          </p:cNvSpPr>
          <p:nvPr>
            <p:ph type="body" sz="half" idx="1"/>
          </p:nvPr>
        </p:nvSpPr>
        <p:spPr>
          <a:xfrm>
            <a:off x="1141413" y="1592263"/>
            <a:ext cx="64008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1141413" y="3916363"/>
            <a:ext cx="64008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12"/>
          <p:cNvSpPr>
            <a:spLocks noGrp="1" noChangeArrowheads="1"/>
          </p:cNvSpPr>
          <p:nvPr>
            <p:ph type="sldNum" sz="quarter" idx="10"/>
          </p:nvPr>
        </p:nvSpPr>
        <p:spPr>
          <a:ln/>
        </p:spPr>
        <p:txBody>
          <a:bodyPr/>
          <a:lstStyle>
            <a:lvl1pPr>
              <a:defRPr/>
            </a:lvl1pPr>
          </a:lstStyle>
          <a:p>
            <a:pPr>
              <a:defRPr/>
            </a:pPr>
            <a:fld id="{C14FE77C-D0B1-467B-B3A0-9DF2E8C6D0A1}" type="slidenum">
              <a:rPr lang="en-GB"/>
              <a:pPr>
                <a:defRPr/>
              </a:pPr>
              <a:t>‹#›</a:t>
            </a:fld>
            <a:endParaRPr lang="en-GB"/>
          </a:p>
        </p:txBody>
      </p:sp>
    </p:spTree>
    <p:extLst>
      <p:ext uri="{BB962C8B-B14F-4D97-AF65-F5344CB8AC3E}">
        <p14:creationId xmlns:p14="http://schemas.microsoft.com/office/powerpoint/2010/main" val="55496064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133350"/>
            <a:ext cx="9144000" cy="863600"/>
          </a:xfrm>
        </p:spPr>
        <p:txBody>
          <a:bodyPr/>
          <a:lstStyle/>
          <a:p>
            <a:r>
              <a:rPr lang="en-US" smtClean="0"/>
              <a:t>Click to edit Master title style</a:t>
            </a:r>
            <a:endParaRPr lang="fr-FR"/>
          </a:p>
        </p:txBody>
      </p:sp>
      <p:sp>
        <p:nvSpPr>
          <p:cNvPr id="3" name="Table Placeholder 2"/>
          <p:cNvSpPr>
            <a:spLocks noGrp="1"/>
          </p:cNvSpPr>
          <p:nvPr>
            <p:ph type="tbl" idx="1"/>
          </p:nvPr>
        </p:nvSpPr>
        <p:spPr>
          <a:xfrm>
            <a:off x="1141413" y="1592263"/>
            <a:ext cx="6400800" cy="4495800"/>
          </a:xfrm>
        </p:spPr>
        <p:txBody>
          <a:bodyPr/>
          <a:lstStyle/>
          <a:p>
            <a:pPr lvl="0"/>
            <a:endParaRPr lang="fr-FR" noProof="0" smtClean="0"/>
          </a:p>
        </p:txBody>
      </p:sp>
      <p:sp>
        <p:nvSpPr>
          <p:cNvPr id="4" name="Rectangle 12"/>
          <p:cNvSpPr>
            <a:spLocks noGrp="1" noChangeArrowheads="1"/>
          </p:cNvSpPr>
          <p:nvPr>
            <p:ph type="sldNum" sz="quarter" idx="10"/>
          </p:nvPr>
        </p:nvSpPr>
        <p:spPr>
          <a:ln/>
        </p:spPr>
        <p:txBody>
          <a:bodyPr/>
          <a:lstStyle>
            <a:lvl1pPr>
              <a:defRPr/>
            </a:lvl1pPr>
          </a:lstStyle>
          <a:p>
            <a:pPr>
              <a:defRPr/>
            </a:pPr>
            <a:fld id="{9438AE27-EF2B-4F49-BC1B-81E2B5971C69}" type="slidenum">
              <a:rPr lang="en-GB"/>
              <a:pPr>
                <a:defRPr/>
              </a:pPr>
              <a:t>‹#›</a:t>
            </a:fld>
            <a:endParaRPr lang="en-GB"/>
          </a:p>
        </p:txBody>
      </p:sp>
    </p:spTree>
    <p:extLst>
      <p:ext uri="{BB962C8B-B14F-4D97-AF65-F5344CB8AC3E}">
        <p14:creationId xmlns:p14="http://schemas.microsoft.com/office/powerpoint/2010/main" val="145404493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A64010D-BA2F-435D-A4BD-923C201F7ED3}" type="slidenum">
              <a:rPr lang="en-GB"/>
              <a:pPr>
                <a:defRPr/>
              </a:pPr>
              <a:t>‹#›</a:t>
            </a:fld>
            <a:endParaRPr lang="en-GB"/>
          </a:p>
        </p:txBody>
      </p:sp>
    </p:spTree>
    <p:extLst>
      <p:ext uri="{BB962C8B-B14F-4D97-AF65-F5344CB8AC3E}">
        <p14:creationId xmlns:p14="http://schemas.microsoft.com/office/powerpoint/2010/main" val="31201638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75FF132-28C1-40AB-A254-92B48F300AAA}" type="slidenum">
              <a:rPr lang="en-GB"/>
              <a:pPr>
                <a:defRPr/>
              </a:pPr>
              <a:t>‹#›</a:t>
            </a:fld>
            <a:endParaRPr lang="en-GB"/>
          </a:p>
        </p:txBody>
      </p:sp>
    </p:spTree>
    <p:extLst>
      <p:ext uri="{BB962C8B-B14F-4D97-AF65-F5344CB8AC3E}">
        <p14:creationId xmlns:p14="http://schemas.microsoft.com/office/powerpoint/2010/main" val="30548751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74267B8-1ABD-4C4B-98B6-962A18963635}" type="slidenum">
              <a:rPr lang="en-GB"/>
              <a:pPr>
                <a:defRPr/>
              </a:pPr>
              <a:t>‹#›</a:t>
            </a:fld>
            <a:endParaRPr lang="en-GB"/>
          </a:p>
        </p:txBody>
      </p:sp>
    </p:spTree>
    <p:extLst>
      <p:ext uri="{BB962C8B-B14F-4D97-AF65-F5344CB8AC3E}">
        <p14:creationId xmlns:p14="http://schemas.microsoft.com/office/powerpoint/2010/main" val="13907555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7DB670F-0AA6-46D0-9CF8-46FEA9F54480}" type="slidenum">
              <a:rPr lang="en-GB"/>
              <a:pPr>
                <a:defRPr/>
              </a:pPr>
              <a:t>‹#›</a:t>
            </a:fld>
            <a:endParaRPr lang="en-GB"/>
          </a:p>
        </p:txBody>
      </p:sp>
    </p:spTree>
    <p:extLst>
      <p:ext uri="{BB962C8B-B14F-4D97-AF65-F5344CB8AC3E}">
        <p14:creationId xmlns:p14="http://schemas.microsoft.com/office/powerpoint/2010/main" val="4088224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5F9F94F8-E61B-4C54-AF7F-4BA4EED6F48B}" type="slidenum">
              <a:rPr lang="en-GB"/>
              <a:pPr>
                <a:defRPr/>
              </a:pPr>
              <a:t>‹#›</a:t>
            </a:fld>
            <a:endParaRPr lang="en-GB"/>
          </a:p>
        </p:txBody>
      </p:sp>
    </p:spTree>
    <p:extLst>
      <p:ext uri="{BB962C8B-B14F-4D97-AF65-F5344CB8AC3E}">
        <p14:creationId xmlns:p14="http://schemas.microsoft.com/office/powerpoint/2010/main" val="1174983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9794353-1170-4432-8CEC-3C8781076F6C}" type="slidenum">
              <a:rPr lang="en-GB"/>
              <a:pPr>
                <a:defRPr/>
              </a:pPr>
              <a:t>‹#›</a:t>
            </a:fld>
            <a:endParaRPr lang="en-GB"/>
          </a:p>
        </p:txBody>
      </p:sp>
    </p:spTree>
    <p:extLst>
      <p:ext uri="{BB962C8B-B14F-4D97-AF65-F5344CB8AC3E}">
        <p14:creationId xmlns:p14="http://schemas.microsoft.com/office/powerpoint/2010/main" val="3277923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Rectangle 12"/>
          <p:cNvSpPr>
            <a:spLocks noGrp="1" noChangeArrowheads="1"/>
          </p:cNvSpPr>
          <p:nvPr>
            <p:ph type="sldNum" sz="quarter" idx="10"/>
          </p:nvPr>
        </p:nvSpPr>
        <p:spPr>
          <a:ln/>
        </p:spPr>
        <p:txBody>
          <a:bodyPr/>
          <a:lstStyle>
            <a:lvl1pPr>
              <a:defRPr/>
            </a:lvl1pPr>
          </a:lstStyle>
          <a:p>
            <a:pPr>
              <a:defRPr/>
            </a:pPr>
            <a:fld id="{E9B89B00-6FDE-406B-AD92-EC35F6A7FF52}" type="slidenum">
              <a:rPr lang="en-GB"/>
              <a:pPr>
                <a:defRPr/>
              </a:pPr>
              <a:t>‹#›</a:t>
            </a:fld>
            <a:endParaRPr lang="en-GB"/>
          </a:p>
        </p:txBody>
      </p:sp>
    </p:spTree>
    <p:extLst>
      <p:ext uri="{BB962C8B-B14F-4D97-AF65-F5344CB8AC3E}">
        <p14:creationId xmlns:p14="http://schemas.microsoft.com/office/powerpoint/2010/main" val="132443669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A6B42B7-7740-4B9A-A061-5366B8DCEBE5}" type="slidenum">
              <a:rPr lang="en-GB"/>
              <a:pPr>
                <a:defRPr/>
              </a:pPr>
              <a:t>‹#›</a:t>
            </a:fld>
            <a:endParaRPr lang="en-GB"/>
          </a:p>
        </p:txBody>
      </p:sp>
    </p:spTree>
    <p:extLst>
      <p:ext uri="{BB962C8B-B14F-4D97-AF65-F5344CB8AC3E}">
        <p14:creationId xmlns:p14="http://schemas.microsoft.com/office/powerpoint/2010/main" val="42046272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0967173-04A8-4A56-A4CD-06B72727A495}" type="slidenum">
              <a:rPr lang="en-GB"/>
              <a:pPr>
                <a:defRPr/>
              </a:pPr>
              <a:t>‹#›</a:t>
            </a:fld>
            <a:endParaRPr lang="en-GB"/>
          </a:p>
        </p:txBody>
      </p:sp>
    </p:spTree>
    <p:extLst>
      <p:ext uri="{BB962C8B-B14F-4D97-AF65-F5344CB8AC3E}">
        <p14:creationId xmlns:p14="http://schemas.microsoft.com/office/powerpoint/2010/main" val="16166021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AFB9DC7-4779-416E-AB1F-1CC00284B3AA}" type="slidenum">
              <a:rPr lang="en-GB"/>
              <a:pPr>
                <a:defRPr/>
              </a:pPr>
              <a:t>‹#›</a:t>
            </a:fld>
            <a:endParaRPr lang="en-GB"/>
          </a:p>
        </p:txBody>
      </p:sp>
    </p:spTree>
    <p:extLst>
      <p:ext uri="{BB962C8B-B14F-4D97-AF65-F5344CB8AC3E}">
        <p14:creationId xmlns:p14="http://schemas.microsoft.com/office/powerpoint/2010/main" val="26281291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438EC-9175-436B-88D5-B67DE0DAC0EF}" type="slidenum">
              <a:rPr lang="en-GB"/>
              <a:pPr>
                <a:defRPr/>
              </a:pPr>
              <a:t>‹#›</a:t>
            </a:fld>
            <a:endParaRPr lang="en-GB"/>
          </a:p>
        </p:txBody>
      </p:sp>
    </p:spTree>
    <p:extLst>
      <p:ext uri="{BB962C8B-B14F-4D97-AF65-F5344CB8AC3E}">
        <p14:creationId xmlns:p14="http://schemas.microsoft.com/office/powerpoint/2010/main" val="7777674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500FAE0-FCE2-4F26-B5E3-43F89656204B}" type="slidenum">
              <a:rPr lang="en-GB"/>
              <a:pPr>
                <a:defRPr/>
              </a:pPr>
              <a:t>‹#›</a:t>
            </a:fld>
            <a:endParaRPr lang="en-GB"/>
          </a:p>
        </p:txBody>
      </p:sp>
    </p:spTree>
    <p:extLst>
      <p:ext uri="{BB962C8B-B14F-4D97-AF65-F5344CB8AC3E}">
        <p14:creationId xmlns:p14="http://schemas.microsoft.com/office/powerpoint/2010/main" val="42073282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E4F5A0EE-0269-46C9-A63C-A654B8245028}" type="slidenum">
              <a:rPr lang="en-GB"/>
              <a:pPr>
                <a:defRPr/>
              </a:pPr>
              <a:t>‹#›</a:t>
            </a:fld>
            <a:endParaRPr lang="en-GB"/>
          </a:p>
        </p:txBody>
      </p:sp>
    </p:spTree>
    <p:extLst>
      <p:ext uri="{BB962C8B-B14F-4D97-AF65-F5344CB8AC3E}">
        <p14:creationId xmlns:p14="http://schemas.microsoft.com/office/powerpoint/2010/main" val="5517995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307D23CF-C876-4A1E-9B59-AD1D25CA972E}" type="slidenum">
              <a:rPr lang="en-GB"/>
              <a:pPr>
                <a:defRPr/>
              </a:pPr>
              <a:t>‹#›</a:t>
            </a:fld>
            <a:endParaRPr lang="en-GB"/>
          </a:p>
        </p:txBody>
      </p:sp>
    </p:spTree>
    <p:extLst>
      <p:ext uri="{BB962C8B-B14F-4D97-AF65-F5344CB8AC3E}">
        <p14:creationId xmlns:p14="http://schemas.microsoft.com/office/powerpoint/2010/main" val="17141706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2D08257D-B6D1-4448-B578-DCECABEA1D1B}" type="slidenum">
              <a:rPr lang="en-GB"/>
              <a:pPr>
                <a:defRPr/>
              </a:pPr>
              <a:t>‹#›</a:t>
            </a:fld>
            <a:endParaRPr lang="en-GB"/>
          </a:p>
        </p:txBody>
      </p:sp>
    </p:spTree>
    <p:extLst>
      <p:ext uri="{BB962C8B-B14F-4D97-AF65-F5344CB8AC3E}">
        <p14:creationId xmlns:p14="http://schemas.microsoft.com/office/powerpoint/2010/main" val="1831854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BEA23959-6008-417D-807C-3F39A3F27A5D}" type="slidenum">
              <a:rPr lang="en-GB"/>
              <a:pPr>
                <a:defRPr/>
              </a:pPr>
              <a:t>‹#›</a:t>
            </a:fld>
            <a:endParaRPr lang="en-GB"/>
          </a:p>
        </p:txBody>
      </p:sp>
    </p:spTree>
    <p:extLst>
      <p:ext uri="{BB962C8B-B14F-4D97-AF65-F5344CB8AC3E}">
        <p14:creationId xmlns:p14="http://schemas.microsoft.com/office/powerpoint/2010/main" val="28622839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8"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9"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79202D48-DC7D-4001-9A54-3F951B794BB0}" type="slidenum">
              <a:rPr lang="en-GB"/>
              <a:pPr>
                <a:defRPr/>
              </a:pPr>
              <a:t>‹#›</a:t>
            </a:fld>
            <a:endParaRPr lang="en-GB"/>
          </a:p>
        </p:txBody>
      </p:sp>
    </p:spTree>
    <p:extLst>
      <p:ext uri="{BB962C8B-B14F-4D97-AF65-F5344CB8AC3E}">
        <p14:creationId xmlns:p14="http://schemas.microsoft.com/office/powerpoint/2010/main" val="962926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sldNum" sz="quarter" idx="10"/>
          </p:nvPr>
        </p:nvSpPr>
        <p:spPr>
          <a:ln/>
        </p:spPr>
        <p:txBody>
          <a:bodyPr/>
          <a:lstStyle>
            <a:lvl1pPr>
              <a:defRPr/>
            </a:lvl1pPr>
          </a:lstStyle>
          <a:p>
            <a:pPr>
              <a:defRPr/>
            </a:pPr>
            <a:fld id="{E85A3309-EE38-49A1-AA6D-4C951917DCF7}" type="slidenum">
              <a:rPr lang="en-GB"/>
              <a:pPr>
                <a:defRPr/>
              </a:pPr>
              <a:t>‹#›</a:t>
            </a:fld>
            <a:endParaRPr lang="en-GB"/>
          </a:p>
        </p:txBody>
      </p:sp>
    </p:spTree>
    <p:extLst>
      <p:ext uri="{BB962C8B-B14F-4D97-AF65-F5344CB8AC3E}">
        <p14:creationId xmlns:p14="http://schemas.microsoft.com/office/powerpoint/2010/main" val="3324088680"/>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4"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5"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CCCDC54C-B6B9-4480-8F86-A94069C3CDD7}" type="slidenum">
              <a:rPr lang="en-GB"/>
              <a:pPr>
                <a:defRPr/>
              </a:pPr>
              <a:t>‹#›</a:t>
            </a:fld>
            <a:endParaRPr lang="en-GB"/>
          </a:p>
        </p:txBody>
      </p:sp>
    </p:spTree>
    <p:extLst>
      <p:ext uri="{BB962C8B-B14F-4D97-AF65-F5344CB8AC3E}">
        <p14:creationId xmlns:p14="http://schemas.microsoft.com/office/powerpoint/2010/main" val="24271002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3"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4"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E85185DC-ED03-4F02-87DB-FB1DB97A8A40}" type="slidenum">
              <a:rPr lang="en-GB"/>
              <a:pPr>
                <a:defRPr/>
              </a:pPr>
              <a:t>‹#›</a:t>
            </a:fld>
            <a:endParaRPr lang="en-GB"/>
          </a:p>
        </p:txBody>
      </p:sp>
    </p:spTree>
    <p:extLst>
      <p:ext uri="{BB962C8B-B14F-4D97-AF65-F5344CB8AC3E}">
        <p14:creationId xmlns:p14="http://schemas.microsoft.com/office/powerpoint/2010/main" val="4911093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522282BA-A049-41AC-8194-5D5040341201}" type="slidenum">
              <a:rPr lang="en-GB"/>
              <a:pPr>
                <a:defRPr/>
              </a:pPr>
              <a:t>‹#›</a:t>
            </a:fld>
            <a:endParaRPr lang="en-GB"/>
          </a:p>
        </p:txBody>
      </p:sp>
    </p:spTree>
    <p:extLst>
      <p:ext uri="{BB962C8B-B14F-4D97-AF65-F5344CB8AC3E}">
        <p14:creationId xmlns:p14="http://schemas.microsoft.com/office/powerpoint/2010/main" val="27054428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78A4224A-82A7-47EC-87A9-E40731A2A2F5}" type="slidenum">
              <a:rPr lang="en-GB"/>
              <a:pPr>
                <a:defRPr/>
              </a:pPr>
              <a:t>‹#›</a:t>
            </a:fld>
            <a:endParaRPr lang="en-GB"/>
          </a:p>
        </p:txBody>
      </p:sp>
    </p:spTree>
    <p:extLst>
      <p:ext uri="{BB962C8B-B14F-4D97-AF65-F5344CB8AC3E}">
        <p14:creationId xmlns:p14="http://schemas.microsoft.com/office/powerpoint/2010/main" val="9939596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8376320F-7783-495E-8461-3DCAEBAC68E4}" type="slidenum">
              <a:rPr lang="en-GB"/>
              <a:pPr>
                <a:defRPr/>
              </a:pPr>
              <a:t>‹#›</a:t>
            </a:fld>
            <a:endParaRPr lang="en-GB"/>
          </a:p>
        </p:txBody>
      </p:sp>
    </p:spTree>
    <p:extLst>
      <p:ext uri="{BB962C8B-B14F-4D97-AF65-F5344CB8AC3E}">
        <p14:creationId xmlns:p14="http://schemas.microsoft.com/office/powerpoint/2010/main" val="10940466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lgn="ctr">
              <a:defRPr b="1">
                <a:latin typeface="Times New Roman" pitchFamily="18"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b="1">
                <a:latin typeface="Times New Roman" pitchFamily="18"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b="1">
                <a:latin typeface="Times New Roman" pitchFamily="18" charset="0"/>
              </a:defRPr>
            </a:lvl1pPr>
          </a:lstStyle>
          <a:p>
            <a:pPr>
              <a:defRPr/>
            </a:pPr>
            <a:fld id="{A3B22708-F613-4EA4-8366-5C4AAE1EDA1D}" type="slidenum">
              <a:rPr lang="en-GB"/>
              <a:pPr>
                <a:defRPr/>
              </a:pPr>
              <a:t>‹#›</a:t>
            </a:fld>
            <a:endParaRPr lang="en-GB"/>
          </a:p>
        </p:txBody>
      </p:sp>
    </p:spTree>
    <p:extLst>
      <p:ext uri="{BB962C8B-B14F-4D97-AF65-F5344CB8AC3E}">
        <p14:creationId xmlns:p14="http://schemas.microsoft.com/office/powerpoint/2010/main" val="1204118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1141413" y="1592263"/>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418013" y="1592263"/>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Rectangle 12"/>
          <p:cNvSpPr>
            <a:spLocks noGrp="1" noChangeArrowheads="1"/>
          </p:cNvSpPr>
          <p:nvPr>
            <p:ph type="sldNum" sz="quarter" idx="10"/>
          </p:nvPr>
        </p:nvSpPr>
        <p:spPr>
          <a:ln/>
        </p:spPr>
        <p:txBody>
          <a:bodyPr/>
          <a:lstStyle>
            <a:lvl1pPr>
              <a:defRPr/>
            </a:lvl1pPr>
          </a:lstStyle>
          <a:p>
            <a:pPr>
              <a:defRPr/>
            </a:pPr>
            <a:fld id="{9F43F178-7419-4705-B19D-A6F5D7C574EB}" type="slidenum">
              <a:rPr lang="en-GB"/>
              <a:pPr>
                <a:defRPr/>
              </a:pPr>
              <a:t>‹#›</a:t>
            </a:fld>
            <a:endParaRPr lang="en-GB"/>
          </a:p>
        </p:txBody>
      </p:sp>
    </p:spTree>
    <p:extLst>
      <p:ext uri="{BB962C8B-B14F-4D97-AF65-F5344CB8AC3E}">
        <p14:creationId xmlns:p14="http://schemas.microsoft.com/office/powerpoint/2010/main" val="148864363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Rectangle 12"/>
          <p:cNvSpPr>
            <a:spLocks noGrp="1" noChangeArrowheads="1"/>
          </p:cNvSpPr>
          <p:nvPr>
            <p:ph type="sldNum" sz="quarter" idx="10"/>
          </p:nvPr>
        </p:nvSpPr>
        <p:spPr>
          <a:ln/>
        </p:spPr>
        <p:txBody>
          <a:bodyPr/>
          <a:lstStyle>
            <a:lvl1pPr>
              <a:defRPr/>
            </a:lvl1pPr>
          </a:lstStyle>
          <a:p>
            <a:pPr>
              <a:defRPr/>
            </a:pPr>
            <a:fld id="{74C5B282-0C66-4045-8CB7-905CF23E48BB}" type="slidenum">
              <a:rPr lang="en-GB"/>
              <a:pPr>
                <a:defRPr/>
              </a:pPr>
              <a:t>‹#›</a:t>
            </a:fld>
            <a:endParaRPr lang="en-GB"/>
          </a:p>
        </p:txBody>
      </p:sp>
    </p:spTree>
    <p:extLst>
      <p:ext uri="{BB962C8B-B14F-4D97-AF65-F5344CB8AC3E}">
        <p14:creationId xmlns:p14="http://schemas.microsoft.com/office/powerpoint/2010/main" val="233900130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Rectangle 12"/>
          <p:cNvSpPr>
            <a:spLocks noGrp="1" noChangeArrowheads="1"/>
          </p:cNvSpPr>
          <p:nvPr>
            <p:ph type="sldNum" sz="quarter" idx="10"/>
          </p:nvPr>
        </p:nvSpPr>
        <p:spPr>
          <a:ln/>
        </p:spPr>
        <p:txBody>
          <a:bodyPr/>
          <a:lstStyle>
            <a:lvl1pPr>
              <a:defRPr/>
            </a:lvl1pPr>
          </a:lstStyle>
          <a:p>
            <a:pPr>
              <a:defRPr/>
            </a:pPr>
            <a:fld id="{9AAC8116-2DB1-4648-AA71-260FA979F9A9}" type="slidenum">
              <a:rPr lang="en-GB"/>
              <a:pPr>
                <a:defRPr/>
              </a:pPr>
              <a:t>‹#›</a:t>
            </a:fld>
            <a:endParaRPr lang="en-GB"/>
          </a:p>
        </p:txBody>
      </p:sp>
    </p:spTree>
    <p:extLst>
      <p:ext uri="{BB962C8B-B14F-4D97-AF65-F5344CB8AC3E}">
        <p14:creationId xmlns:p14="http://schemas.microsoft.com/office/powerpoint/2010/main" val="334607459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pPr>
              <a:defRPr/>
            </a:pPr>
            <a:fld id="{0F14D491-E170-4E7A-A821-2C16B9312EF4}" type="slidenum">
              <a:rPr lang="en-GB"/>
              <a:pPr>
                <a:defRPr/>
              </a:pPr>
              <a:t>‹#›</a:t>
            </a:fld>
            <a:endParaRPr lang="en-GB"/>
          </a:p>
        </p:txBody>
      </p:sp>
    </p:spTree>
    <p:extLst>
      <p:ext uri="{BB962C8B-B14F-4D97-AF65-F5344CB8AC3E}">
        <p14:creationId xmlns:p14="http://schemas.microsoft.com/office/powerpoint/2010/main" val="362804185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058B9089-5EA8-4FF5-ADEB-FB1909B5E027}" type="slidenum">
              <a:rPr lang="en-GB"/>
              <a:pPr>
                <a:defRPr/>
              </a:pPr>
              <a:t>‹#›</a:t>
            </a:fld>
            <a:endParaRPr lang="en-GB"/>
          </a:p>
        </p:txBody>
      </p:sp>
    </p:spTree>
    <p:extLst>
      <p:ext uri="{BB962C8B-B14F-4D97-AF65-F5344CB8AC3E}">
        <p14:creationId xmlns:p14="http://schemas.microsoft.com/office/powerpoint/2010/main" val="209600923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1D0303DA-414A-493F-B09A-73EE488CBE82}" type="slidenum">
              <a:rPr lang="en-GB"/>
              <a:pPr>
                <a:defRPr/>
              </a:pPr>
              <a:t>‹#›</a:t>
            </a:fld>
            <a:endParaRPr lang="en-GB"/>
          </a:p>
        </p:txBody>
      </p:sp>
    </p:spTree>
    <p:extLst>
      <p:ext uri="{BB962C8B-B14F-4D97-AF65-F5344CB8AC3E}">
        <p14:creationId xmlns:p14="http://schemas.microsoft.com/office/powerpoint/2010/main" val="215133585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2.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userDrawn="1"/>
        </p:nvSpPr>
        <p:spPr bwMode="auto">
          <a:xfrm>
            <a:off x="0" y="-44450"/>
            <a:ext cx="9144000" cy="6902450"/>
          </a:xfrm>
          <a:prstGeom prst="rect">
            <a:avLst/>
          </a:prstGeom>
          <a:gradFill rotWithShape="1">
            <a:gsLst>
              <a:gs pos="0">
                <a:schemeClr val="bg1"/>
              </a:gs>
              <a:gs pos="100000">
                <a:srgbClr val="F0F5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2051" name="Rectangle 3"/>
          <p:cNvSpPr>
            <a:spLocks noChangeArrowheads="1"/>
          </p:cNvSpPr>
          <p:nvPr userDrawn="1"/>
        </p:nvSpPr>
        <p:spPr bwMode="auto">
          <a:xfrm>
            <a:off x="179388" y="887413"/>
            <a:ext cx="8785225" cy="5761037"/>
          </a:xfrm>
          <a:prstGeom prst="rect">
            <a:avLst/>
          </a:prstGeom>
          <a:gradFill rotWithShape="1">
            <a:gsLst>
              <a:gs pos="0">
                <a:srgbClr val="F0F5FF"/>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2052" name="Rectangle 4"/>
          <p:cNvSpPr>
            <a:spLocks noChangeArrowheads="1"/>
          </p:cNvSpPr>
          <p:nvPr userDrawn="1"/>
        </p:nvSpPr>
        <p:spPr bwMode="auto">
          <a:xfrm>
            <a:off x="3743325" y="30908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1029" name="Line 5"/>
          <p:cNvSpPr>
            <a:spLocks noChangeShapeType="1"/>
          </p:cNvSpPr>
          <p:nvPr userDrawn="1"/>
        </p:nvSpPr>
        <p:spPr bwMode="auto">
          <a:xfrm>
            <a:off x="180975" y="882650"/>
            <a:ext cx="8782050" cy="0"/>
          </a:xfrm>
          <a:prstGeom prst="line">
            <a:avLst/>
          </a:prstGeom>
          <a:noFill/>
          <a:ln w="12700">
            <a:solidFill>
              <a:srgbClr val="3C4B87"/>
            </a:solidFill>
            <a:round/>
            <a:headEnd/>
            <a:tailEnd/>
          </a:ln>
          <a:extLst>
            <a:ext uri="{909E8E84-426E-40DD-AFC4-6F175D3DCCD1}">
              <a14:hiddenFill xmlns:a14="http://schemas.microsoft.com/office/drawing/2010/main">
                <a:noFill/>
              </a14:hiddenFill>
            </a:ext>
          </a:extLst>
        </p:spPr>
        <p:txBody>
          <a:bodyPr/>
          <a:lstStyle/>
          <a:p>
            <a:endParaRPr lang="fr-BE"/>
          </a:p>
        </p:txBody>
      </p:sp>
      <p:sp>
        <p:nvSpPr>
          <p:cNvPr id="1030" name="Line 6"/>
          <p:cNvSpPr>
            <a:spLocks noChangeShapeType="1"/>
          </p:cNvSpPr>
          <p:nvPr userDrawn="1"/>
        </p:nvSpPr>
        <p:spPr bwMode="auto">
          <a:xfrm>
            <a:off x="177800" y="6664325"/>
            <a:ext cx="8785225" cy="0"/>
          </a:xfrm>
          <a:prstGeom prst="line">
            <a:avLst/>
          </a:prstGeom>
          <a:noFill/>
          <a:ln w="12700">
            <a:solidFill>
              <a:srgbClr val="333399"/>
            </a:solidFill>
            <a:round/>
            <a:headEnd/>
            <a:tailEnd/>
          </a:ln>
          <a:extLst>
            <a:ext uri="{909E8E84-426E-40DD-AFC4-6F175D3DCCD1}">
              <a14:hiddenFill xmlns:a14="http://schemas.microsoft.com/office/drawing/2010/main">
                <a:noFill/>
              </a14:hiddenFill>
            </a:ext>
          </a:extLst>
        </p:spPr>
        <p:txBody>
          <a:bodyPr/>
          <a:lstStyle/>
          <a:p>
            <a:endParaRPr lang="fr-BE"/>
          </a:p>
        </p:txBody>
      </p:sp>
      <p:sp>
        <p:nvSpPr>
          <p:cNvPr id="1031" name="Rectangle 7"/>
          <p:cNvSpPr>
            <a:spLocks noGrp="1" noChangeArrowheads="1"/>
          </p:cNvSpPr>
          <p:nvPr>
            <p:ph type="title"/>
          </p:nvPr>
        </p:nvSpPr>
        <p:spPr bwMode="auto">
          <a:xfrm>
            <a:off x="0" y="-133350"/>
            <a:ext cx="9144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32" name="Rectangle 8"/>
          <p:cNvSpPr>
            <a:spLocks noGrp="1" noChangeArrowheads="1"/>
          </p:cNvSpPr>
          <p:nvPr>
            <p:ph type="body" idx="1"/>
          </p:nvPr>
        </p:nvSpPr>
        <p:spPr bwMode="auto">
          <a:xfrm>
            <a:off x="1141413" y="1592263"/>
            <a:ext cx="6400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p:txBody>
      </p:sp>
      <p:pic>
        <p:nvPicPr>
          <p:cNvPr id="1033" name="Picture 9" descr="Jaspers_Logo 2"/>
          <p:cNvPicPr>
            <a:picLocks noChangeAspect="1" noChangeArrowheads="1"/>
          </p:cNvPicPr>
          <p:nvPr/>
        </p:nvPicPr>
        <p:blipFill>
          <a:blip r:embed="rId15">
            <a:lum contrast="30000"/>
            <a:extLst>
              <a:ext uri="{28A0092B-C50C-407E-A947-70E740481C1C}">
                <a14:useLocalDpi xmlns:a14="http://schemas.microsoft.com/office/drawing/2010/main" val="0"/>
              </a:ext>
            </a:extLst>
          </a:blip>
          <a:srcRect/>
          <a:stretch>
            <a:fillRect/>
          </a:stretch>
        </p:blipFill>
        <p:spPr bwMode="auto">
          <a:xfrm>
            <a:off x="7731125" y="115888"/>
            <a:ext cx="12842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8" name="Rectangle 10"/>
          <p:cNvSpPr>
            <a:spLocks noChangeArrowheads="1"/>
          </p:cNvSpPr>
          <p:nvPr userDrawn="1"/>
        </p:nvSpPr>
        <p:spPr bwMode="auto">
          <a:xfrm>
            <a:off x="3743325" y="30908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2059" name="Rectangle 11"/>
          <p:cNvSpPr>
            <a:spLocks noChangeArrowheads="1"/>
          </p:cNvSpPr>
          <p:nvPr userDrawn="1"/>
        </p:nvSpPr>
        <p:spPr bwMode="auto">
          <a:xfrm>
            <a:off x="0" y="6648450"/>
            <a:ext cx="9144000" cy="209550"/>
          </a:xfrm>
          <a:prstGeom prst="rect">
            <a:avLst/>
          </a:prstGeom>
          <a:solidFill>
            <a:srgbClr val="3C4B87"/>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1200" b="1">
                <a:solidFill>
                  <a:schemeClr val="tx1"/>
                </a:solidFill>
                <a:latin typeface="Times New Roman" pitchFamily="18" charset="0"/>
              </a:defRPr>
            </a:lvl1pPr>
            <a:lvl2pPr marL="742950" indent="-285750" eaLnBrk="0" hangingPunct="0">
              <a:defRPr sz="1200" b="1">
                <a:solidFill>
                  <a:schemeClr val="tx1"/>
                </a:solidFill>
                <a:latin typeface="Times New Roman" pitchFamily="18" charset="0"/>
              </a:defRPr>
            </a:lvl2pPr>
            <a:lvl3pPr marL="1143000" indent="-228600" eaLnBrk="0" hangingPunct="0">
              <a:defRPr sz="1200" b="1">
                <a:solidFill>
                  <a:schemeClr val="tx1"/>
                </a:solidFill>
                <a:latin typeface="Times New Roman" pitchFamily="18" charset="0"/>
              </a:defRPr>
            </a:lvl3pPr>
            <a:lvl4pPr marL="1600200" indent="-228600" eaLnBrk="0" hangingPunct="0">
              <a:defRPr sz="1200" b="1">
                <a:solidFill>
                  <a:schemeClr val="tx1"/>
                </a:solidFill>
                <a:latin typeface="Times New Roman" pitchFamily="18" charset="0"/>
              </a:defRPr>
            </a:lvl4pPr>
            <a:lvl5pPr marL="2057400" indent="-228600" eaLnBrk="0" hangingPunct="0">
              <a:defRPr sz="1200" b="1">
                <a:solidFill>
                  <a:schemeClr val="tx1"/>
                </a:solidFill>
                <a:latin typeface="Times New Roman" pitchFamily="18" charset="0"/>
              </a:defRPr>
            </a:lvl5pPr>
            <a:lvl6pPr marL="2514600" indent="-228600" algn="ctr" eaLnBrk="0" fontAlgn="base" hangingPunct="0">
              <a:spcBef>
                <a:spcPct val="0"/>
              </a:spcBef>
              <a:spcAft>
                <a:spcPct val="0"/>
              </a:spcAft>
              <a:defRPr sz="1200" b="1">
                <a:solidFill>
                  <a:schemeClr val="tx1"/>
                </a:solidFill>
                <a:latin typeface="Times New Roman" pitchFamily="18" charset="0"/>
              </a:defRPr>
            </a:lvl6pPr>
            <a:lvl7pPr marL="2971800" indent="-228600" algn="ctr" eaLnBrk="0" fontAlgn="base" hangingPunct="0">
              <a:spcBef>
                <a:spcPct val="0"/>
              </a:spcBef>
              <a:spcAft>
                <a:spcPct val="0"/>
              </a:spcAft>
              <a:defRPr sz="1200" b="1">
                <a:solidFill>
                  <a:schemeClr val="tx1"/>
                </a:solidFill>
                <a:latin typeface="Times New Roman" pitchFamily="18" charset="0"/>
              </a:defRPr>
            </a:lvl7pPr>
            <a:lvl8pPr marL="3429000" indent="-228600" algn="ctr" eaLnBrk="0" fontAlgn="base" hangingPunct="0">
              <a:spcBef>
                <a:spcPct val="0"/>
              </a:spcBef>
              <a:spcAft>
                <a:spcPct val="0"/>
              </a:spcAft>
              <a:defRPr sz="1200" b="1">
                <a:solidFill>
                  <a:schemeClr val="tx1"/>
                </a:solidFill>
                <a:latin typeface="Times New Roman" pitchFamily="18" charset="0"/>
              </a:defRPr>
            </a:lvl8pPr>
            <a:lvl9pPr marL="3886200" indent="-228600" algn="ctr" eaLnBrk="0" fontAlgn="base" hangingPunct="0">
              <a:spcBef>
                <a:spcPct val="0"/>
              </a:spcBef>
              <a:spcAft>
                <a:spcPct val="0"/>
              </a:spcAft>
              <a:defRPr sz="1200" b="1">
                <a:solidFill>
                  <a:schemeClr val="tx1"/>
                </a:solidFill>
                <a:latin typeface="Times New Roman" pitchFamily="18" charset="0"/>
              </a:defRPr>
            </a:lvl9pPr>
          </a:lstStyle>
          <a:p>
            <a:pPr eaLnBrk="1" hangingPunct="1">
              <a:defRPr/>
            </a:pPr>
            <a:endParaRPr lang="fr-FR" altLang="en-US" smtClean="0"/>
          </a:p>
        </p:txBody>
      </p:sp>
      <p:sp>
        <p:nvSpPr>
          <p:cNvPr id="7180" name="Rectangle 12"/>
          <p:cNvSpPr>
            <a:spLocks noGrp="1" noChangeArrowheads="1"/>
          </p:cNvSpPr>
          <p:nvPr>
            <p:ph type="sldNum" sz="quarter" idx="4"/>
          </p:nvPr>
        </p:nvSpPr>
        <p:spPr bwMode="auto">
          <a:xfrm>
            <a:off x="7286625" y="6657975"/>
            <a:ext cx="1905000" cy="252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b="0">
                <a:solidFill>
                  <a:schemeClr val="bg1"/>
                </a:solidFill>
                <a:latin typeface="Verdana" pitchFamily="34" charset="0"/>
                <a:cs typeface="Times New Roman" pitchFamily="18" charset="0"/>
              </a:defRPr>
            </a:lvl1pPr>
          </a:lstStyle>
          <a:p>
            <a:pPr>
              <a:defRPr/>
            </a:pPr>
            <a:fld id="{89F9997A-2FD3-4E72-BFDC-7C83AAC7E51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3000">
          <a:solidFill>
            <a:srgbClr val="333399"/>
          </a:solidFill>
          <a:latin typeface="+mj-lt"/>
          <a:ea typeface="+mj-ea"/>
          <a:cs typeface="+mj-cs"/>
        </a:defRPr>
      </a:lvl1pPr>
      <a:lvl2pPr algn="ctr" rtl="0" eaLnBrk="0" fontAlgn="base" hangingPunct="0">
        <a:spcBef>
          <a:spcPct val="0"/>
        </a:spcBef>
        <a:spcAft>
          <a:spcPct val="0"/>
        </a:spcAft>
        <a:defRPr sz="3000">
          <a:solidFill>
            <a:srgbClr val="333399"/>
          </a:solidFill>
          <a:latin typeface="Arial" charset="0"/>
        </a:defRPr>
      </a:lvl2pPr>
      <a:lvl3pPr algn="ctr" rtl="0" eaLnBrk="0" fontAlgn="base" hangingPunct="0">
        <a:spcBef>
          <a:spcPct val="0"/>
        </a:spcBef>
        <a:spcAft>
          <a:spcPct val="0"/>
        </a:spcAft>
        <a:defRPr sz="3000">
          <a:solidFill>
            <a:srgbClr val="333399"/>
          </a:solidFill>
          <a:latin typeface="Arial" charset="0"/>
        </a:defRPr>
      </a:lvl3pPr>
      <a:lvl4pPr algn="ctr" rtl="0" eaLnBrk="0" fontAlgn="base" hangingPunct="0">
        <a:spcBef>
          <a:spcPct val="0"/>
        </a:spcBef>
        <a:spcAft>
          <a:spcPct val="0"/>
        </a:spcAft>
        <a:defRPr sz="3000">
          <a:solidFill>
            <a:srgbClr val="333399"/>
          </a:solidFill>
          <a:latin typeface="Arial" charset="0"/>
        </a:defRPr>
      </a:lvl4pPr>
      <a:lvl5pPr algn="ctr" rtl="0" eaLnBrk="0" fontAlgn="base" hangingPunct="0">
        <a:spcBef>
          <a:spcPct val="0"/>
        </a:spcBef>
        <a:spcAft>
          <a:spcPct val="0"/>
        </a:spcAft>
        <a:defRPr sz="3000">
          <a:solidFill>
            <a:srgbClr val="333399"/>
          </a:solidFill>
          <a:latin typeface="Arial" charset="0"/>
        </a:defRPr>
      </a:lvl5pPr>
      <a:lvl6pPr marL="457200" algn="ctr" rtl="0" fontAlgn="base">
        <a:spcBef>
          <a:spcPct val="0"/>
        </a:spcBef>
        <a:spcAft>
          <a:spcPct val="0"/>
        </a:spcAft>
        <a:defRPr sz="3000">
          <a:solidFill>
            <a:srgbClr val="333399"/>
          </a:solidFill>
          <a:latin typeface="Arial" charset="0"/>
        </a:defRPr>
      </a:lvl6pPr>
      <a:lvl7pPr marL="914400" algn="ctr" rtl="0" fontAlgn="base">
        <a:spcBef>
          <a:spcPct val="0"/>
        </a:spcBef>
        <a:spcAft>
          <a:spcPct val="0"/>
        </a:spcAft>
        <a:defRPr sz="3000">
          <a:solidFill>
            <a:srgbClr val="333399"/>
          </a:solidFill>
          <a:latin typeface="Arial" charset="0"/>
        </a:defRPr>
      </a:lvl7pPr>
      <a:lvl8pPr marL="1371600" algn="ctr" rtl="0" fontAlgn="base">
        <a:spcBef>
          <a:spcPct val="0"/>
        </a:spcBef>
        <a:spcAft>
          <a:spcPct val="0"/>
        </a:spcAft>
        <a:defRPr sz="3000">
          <a:solidFill>
            <a:srgbClr val="333399"/>
          </a:solidFill>
          <a:latin typeface="Arial" charset="0"/>
        </a:defRPr>
      </a:lvl8pPr>
      <a:lvl9pPr marL="1828800" algn="ctr" rtl="0" fontAlgn="base">
        <a:spcBef>
          <a:spcPct val="0"/>
        </a:spcBef>
        <a:spcAft>
          <a:spcPct val="0"/>
        </a:spcAft>
        <a:defRPr sz="3000">
          <a:solidFill>
            <a:srgbClr val="333399"/>
          </a:solidFill>
          <a:latin typeface="Arial" charset="0"/>
        </a:defRPr>
      </a:lvl9pPr>
    </p:titleStyle>
    <p:body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5CB70C86-34E3-421D-B72E-0DEF50830272}"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solidFill>
                  <a:srgbClr val="000000"/>
                </a:solidFill>
                <a:latin typeface="Arial" charset="0"/>
              </a:defRPr>
            </a:lvl1pPr>
          </a:lstStyle>
          <a:p>
            <a:pPr>
              <a:defRPr/>
            </a:pPr>
            <a:fld id="{5D5A3B77-5C14-417F-984B-357E825877F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omments" Target="../comments/comment8.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omments" Target="../comments/comment4.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51520" y="1772816"/>
            <a:ext cx="8568952" cy="3108543"/>
          </a:xfrm>
          <a:prstGeom prst="rect">
            <a:avLst/>
          </a:prstGeom>
          <a:noFill/>
        </p:spPr>
        <p:txBody>
          <a:bodyPr wrap="square" rtlCol="0">
            <a:spAutoFit/>
          </a:bodyPr>
          <a:lstStyle/>
          <a:p>
            <a:pPr algn="ctr"/>
            <a:r>
              <a:rPr lang="en-US" sz="2600" b="1" dirty="0" err="1">
                <a:solidFill>
                  <a:schemeClr val="tx1">
                    <a:lumMod val="50000"/>
                    <a:lumOff val="50000"/>
                  </a:schemeClr>
                </a:solidFill>
                <a:latin typeface="Arial" panose="020B0604020202020204" pitchFamily="34" charset="0"/>
              </a:rPr>
              <a:t>Organisational</a:t>
            </a:r>
            <a:r>
              <a:rPr lang="en-US" sz="2600" b="1" dirty="0">
                <a:solidFill>
                  <a:schemeClr val="tx1">
                    <a:lumMod val="50000"/>
                    <a:lumOff val="50000"/>
                  </a:schemeClr>
                </a:solidFill>
                <a:latin typeface="Arial" panose="020B0604020202020204" pitchFamily="34" charset="0"/>
              </a:rPr>
              <a:t> and Contractual Structures for EU funded Public </a:t>
            </a:r>
            <a:r>
              <a:rPr lang="en-US" sz="2600" b="1" dirty="0" smtClean="0">
                <a:solidFill>
                  <a:schemeClr val="tx1">
                    <a:lumMod val="50000"/>
                    <a:lumOff val="50000"/>
                  </a:schemeClr>
                </a:solidFill>
                <a:latin typeface="Arial" panose="020B0604020202020204" pitchFamily="34" charset="0"/>
              </a:rPr>
              <a:t>Transport</a:t>
            </a:r>
          </a:p>
          <a:p>
            <a:pPr algn="ctr"/>
            <a:endParaRPr lang="en-US" sz="2400" b="1" dirty="0" smtClean="0">
              <a:solidFill>
                <a:schemeClr val="tx1">
                  <a:lumMod val="50000"/>
                  <a:lumOff val="50000"/>
                </a:schemeClr>
              </a:solidFill>
              <a:latin typeface="Arial" panose="020B0604020202020204" pitchFamily="34" charset="0"/>
            </a:endParaRPr>
          </a:p>
          <a:p>
            <a:pPr algn="ctr"/>
            <a:r>
              <a:rPr lang="en-US" sz="2400" b="1" dirty="0" smtClean="0">
                <a:solidFill>
                  <a:schemeClr val="tx1">
                    <a:lumMod val="50000"/>
                    <a:lumOff val="50000"/>
                  </a:schemeClr>
                </a:solidFill>
                <a:latin typeface="Arial" panose="020B0604020202020204" pitchFamily="34" charset="0"/>
              </a:rPr>
              <a:t>Brussels - 27</a:t>
            </a:r>
            <a:r>
              <a:rPr lang="en-US" sz="2400" b="1" baseline="30000" dirty="0" smtClean="0">
                <a:solidFill>
                  <a:schemeClr val="tx1">
                    <a:lumMod val="50000"/>
                    <a:lumOff val="50000"/>
                  </a:schemeClr>
                </a:solidFill>
                <a:latin typeface="Arial" panose="020B0604020202020204" pitchFamily="34" charset="0"/>
              </a:rPr>
              <a:t>th</a:t>
            </a:r>
            <a:r>
              <a:rPr lang="en-US" sz="2400" b="1" dirty="0" smtClean="0">
                <a:solidFill>
                  <a:schemeClr val="tx1">
                    <a:lumMod val="50000"/>
                    <a:lumOff val="50000"/>
                  </a:schemeClr>
                </a:solidFill>
                <a:latin typeface="Arial" panose="020B0604020202020204" pitchFamily="34" charset="0"/>
              </a:rPr>
              <a:t> May 2015</a:t>
            </a:r>
          </a:p>
          <a:p>
            <a:pPr algn="ctr"/>
            <a:endParaRPr lang="en-US" sz="2400" b="1" dirty="0" smtClean="0">
              <a:solidFill>
                <a:schemeClr val="tx1">
                  <a:lumMod val="50000"/>
                  <a:lumOff val="50000"/>
                </a:schemeClr>
              </a:solidFill>
              <a:latin typeface="Arial" panose="020B0604020202020204" pitchFamily="34" charset="0"/>
            </a:endParaRPr>
          </a:p>
          <a:p>
            <a:pPr algn="ctr"/>
            <a:endParaRPr lang="en-US" sz="2400" b="1" dirty="0">
              <a:solidFill>
                <a:schemeClr val="tx1">
                  <a:lumMod val="50000"/>
                  <a:lumOff val="50000"/>
                </a:schemeClr>
              </a:solidFill>
              <a:latin typeface="Arial" panose="020B0604020202020204" pitchFamily="34" charset="0"/>
            </a:endParaRPr>
          </a:p>
          <a:p>
            <a:pPr algn="ctr"/>
            <a:r>
              <a:rPr lang="en-US" sz="2400" b="1" i="1" dirty="0">
                <a:solidFill>
                  <a:schemeClr val="tx1">
                    <a:lumMod val="50000"/>
                    <a:lumOff val="50000"/>
                  </a:schemeClr>
                </a:solidFill>
                <a:latin typeface="Arial" panose="020B0604020202020204" pitchFamily="34" charset="0"/>
              </a:rPr>
              <a:t>Session </a:t>
            </a:r>
            <a:r>
              <a:rPr lang="en-US" sz="2400" b="1" i="1" dirty="0" smtClean="0">
                <a:solidFill>
                  <a:schemeClr val="tx1">
                    <a:lumMod val="50000"/>
                    <a:lumOff val="50000"/>
                  </a:schemeClr>
                </a:solidFill>
                <a:latin typeface="Arial" panose="020B0604020202020204" pitchFamily="34" charset="0"/>
              </a:rPr>
              <a:t>3: </a:t>
            </a:r>
            <a:r>
              <a:rPr lang="en-US" sz="2400" b="1" i="1" dirty="0" err="1">
                <a:solidFill>
                  <a:schemeClr val="tx1">
                    <a:lumMod val="50000"/>
                    <a:lumOff val="50000"/>
                  </a:schemeClr>
                </a:solidFill>
                <a:latin typeface="Arial" panose="020B0604020202020204" pitchFamily="34" charset="0"/>
              </a:rPr>
              <a:t>Organisational</a:t>
            </a:r>
            <a:r>
              <a:rPr lang="en-US" sz="2400" b="1" i="1" dirty="0">
                <a:solidFill>
                  <a:schemeClr val="tx1">
                    <a:lumMod val="50000"/>
                    <a:lumOff val="50000"/>
                  </a:schemeClr>
                </a:solidFill>
                <a:latin typeface="Arial" panose="020B0604020202020204" pitchFamily="34" charset="0"/>
              </a:rPr>
              <a:t>, technical &amp; financial analysis of initial investment plus lifetime O&amp;M</a:t>
            </a:r>
          </a:p>
        </p:txBody>
      </p:sp>
      <p:sp>
        <p:nvSpPr>
          <p:cNvPr id="5" name="Rectangle 4"/>
          <p:cNvSpPr/>
          <p:nvPr/>
        </p:nvSpPr>
        <p:spPr>
          <a:xfrm>
            <a:off x="4536290" y="5611887"/>
            <a:ext cx="4432314" cy="769441"/>
          </a:xfrm>
          <a:prstGeom prst="rect">
            <a:avLst/>
          </a:prstGeom>
        </p:spPr>
        <p:txBody>
          <a:bodyPr wrap="square">
            <a:spAutoFit/>
          </a:bodyPr>
          <a:lstStyle/>
          <a:p>
            <a:pPr lvl="0" algn="r"/>
            <a:r>
              <a:rPr lang="en-US" sz="1100" b="1" i="1" dirty="0" smtClean="0">
                <a:latin typeface="Arial" panose="020B0604020202020204" pitchFamily="34" charset="0"/>
              </a:rPr>
              <a:t>Neri di Volo - </a:t>
            </a:r>
            <a:r>
              <a:rPr lang="en-US" sz="1100" i="1" dirty="0" smtClean="0">
                <a:latin typeface="Arial" panose="020B0604020202020204" pitchFamily="34" charset="0"/>
              </a:rPr>
              <a:t>JASPERS Vienna</a:t>
            </a:r>
          </a:p>
          <a:p>
            <a:pPr lvl="0" algn="r"/>
            <a:r>
              <a:rPr lang="en-US" sz="1100" i="1" dirty="0" smtClean="0">
                <a:latin typeface="Arial" panose="020B0604020202020204" pitchFamily="34" charset="0"/>
              </a:rPr>
              <a:t>European Investment Bank</a:t>
            </a:r>
          </a:p>
          <a:p>
            <a:pPr lvl="0" algn="r"/>
            <a:r>
              <a:rPr lang="en-US" sz="1100" i="1" dirty="0" smtClean="0">
                <a:latin typeface="Arial" panose="020B0604020202020204" pitchFamily="34" charset="0"/>
              </a:rPr>
              <a:t>Vienna, AUSTRIA</a:t>
            </a:r>
          </a:p>
          <a:p>
            <a:pPr lvl="0" algn="r"/>
            <a:r>
              <a:rPr lang="en-US" sz="1100" i="1" dirty="0" smtClean="0">
                <a:latin typeface="Arial" panose="020B0604020202020204" pitchFamily="34" charset="0"/>
              </a:rPr>
              <a:t>n.divolo@eib.org</a:t>
            </a:r>
            <a:endParaRPr lang="en-GB" sz="1100" i="1" dirty="0">
              <a:latin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9144000" cy="863600"/>
          </a:xfrm>
        </p:spPr>
        <p:txBody>
          <a:bodyPr/>
          <a:lstStyle/>
          <a:p>
            <a:r>
              <a:rPr lang="en-US" b="1" dirty="0" smtClean="0"/>
              <a:t>Steps in the analysis (II)</a:t>
            </a:r>
            <a:endParaRPr lang="en-GB" b="1"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10</a:t>
            </a:fld>
            <a:endParaRPr lang="en-GB"/>
          </a:p>
        </p:txBody>
      </p:sp>
      <p:sp>
        <p:nvSpPr>
          <p:cNvPr id="11" name="Slide Number Placeholder 3"/>
          <p:cNvSpPr txBox="1">
            <a:spLocks/>
          </p:cNvSpPr>
          <p:nvPr/>
        </p:nvSpPr>
        <p:spPr bwMode="auto">
          <a:xfrm>
            <a:off x="7286625" y="6185223"/>
            <a:ext cx="1905000" cy="252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defRPr sz="900" b="0" kern="1200">
                <a:solidFill>
                  <a:schemeClr val="bg1"/>
                </a:solidFill>
                <a:latin typeface="Verdana" pitchFamily="34" charset="0"/>
                <a:ea typeface="+mn-ea"/>
                <a:cs typeface="Times New Roman" pitchFamily="18" charset="0"/>
              </a:defRPr>
            </a:lvl1pPr>
            <a:lvl2pPr marL="457200" algn="ctr" rtl="0" fontAlgn="base">
              <a:spcBef>
                <a:spcPct val="0"/>
              </a:spcBef>
              <a:spcAft>
                <a:spcPct val="0"/>
              </a:spcAft>
              <a:defRPr sz="1200" b="1" kern="1200">
                <a:solidFill>
                  <a:schemeClr val="tx1"/>
                </a:solidFill>
                <a:latin typeface="Times New Roman" pitchFamily="18" charset="0"/>
                <a:ea typeface="+mn-ea"/>
                <a:cs typeface="+mn-cs"/>
              </a:defRPr>
            </a:lvl2pPr>
            <a:lvl3pPr marL="914400" algn="ctr" rtl="0" fontAlgn="base">
              <a:spcBef>
                <a:spcPct val="0"/>
              </a:spcBef>
              <a:spcAft>
                <a:spcPct val="0"/>
              </a:spcAft>
              <a:defRPr sz="1200" b="1" kern="1200">
                <a:solidFill>
                  <a:schemeClr val="tx1"/>
                </a:solidFill>
                <a:latin typeface="Times New Roman" pitchFamily="18" charset="0"/>
                <a:ea typeface="+mn-ea"/>
                <a:cs typeface="+mn-cs"/>
              </a:defRPr>
            </a:lvl3pPr>
            <a:lvl4pPr marL="1371600" algn="ctr" rtl="0" fontAlgn="base">
              <a:spcBef>
                <a:spcPct val="0"/>
              </a:spcBef>
              <a:spcAft>
                <a:spcPct val="0"/>
              </a:spcAft>
              <a:defRPr sz="1200" b="1" kern="1200">
                <a:solidFill>
                  <a:schemeClr val="tx1"/>
                </a:solidFill>
                <a:latin typeface="Times New Roman" pitchFamily="18" charset="0"/>
                <a:ea typeface="+mn-ea"/>
                <a:cs typeface="+mn-cs"/>
              </a:defRPr>
            </a:lvl4pPr>
            <a:lvl5pPr marL="1828800" algn="ctr" rtl="0" fontAlgn="base">
              <a:spcBef>
                <a:spcPct val="0"/>
              </a:spcBef>
              <a:spcAft>
                <a:spcPct val="0"/>
              </a:spcAft>
              <a:defRPr sz="1200" b="1" kern="1200">
                <a:solidFill>
                  <a:schemeClr val="tx1"/>
                </a:solidFill>
                <a:latin typeface="Times New Roman" pitchFamily="18" charset="0"/>
                <a:ea typeface="+mn-ea"/>
                <a:cs typeface="+mn-cs"/>
              </a:defRPr>
            </a:lvl5pPr>
            <a:lvl6pPr marL="2286000" algn="l" defTabSz="914400" rtl="0" eaLnBrk="1" latinLnBrk="0" hangingPunct="1">
              <a:defRPr sz="1200" b="1" kern="1200">
                <a:solidFill>
                  <a:schemeClr val="tx1"/>
                </a:solidFill>
                <a:latin typeface="Times New Roman" pitchFamily="18" charset="0"/>
                <a:ea typeface="+mn-ea"/>
                <a:cs typeface="+mn-cs"/>
              </a:defRPr>
            </a:lvl6pPr>
            <a:lvl7pPr marL="2743200" algn="l" defTabSz="914400" rtl="0" eaLnBrk="1" latinLnBrk="0" hangingPunct="1">
              <a:defRPr sz="1200" b="1" kern="1200">
                <a:solidFill>
                  <a:schemeClr val="tx1"/>
                </a:solidFill>
                <a:latin typeface="Times New Roman" pitchFamily="18" charset="0"/>
                <a:ea typeface="+mn-ea"/>
                <a:cs typeface="+mn-cs"/>
              </a:defRPr>
            </a:lvl7pPr>
            <a:lvl8pPr marL="3200400" algn="l" defTabSz="914400" rtl="0" eaLnBrk="1" latinLnBrk="0" hangingPunct="1">
              <a:defRPr sz="1200" b="1" kern="1200">
                <a:solidFill>
                  <a:schemeClr val="tx1"/>
                </a:solidFill>
                <a:latin typeface="Times New Roman" pitchFamily="18" charset="0"/>
                <a:ea typeface="+mn-ea"/>
                <a:cs typeface="+mn-cs"/>
              </a:defRPr>
            </a:lvl8pPr>
            <a:lvl9pPr marL="3657600" algn="l" defTabSz="914400" rtl="0" eaLnBrk="1" latinLnBrk="0" hangingPunct="1">
              <a:defRPr sz="1200" b="1" kern="1200">
                <a:solidFill>
                  <a:schemeClr val="tx1"/>
                </a:solidFill>
                <a:latin typeface="Times New Roman" pitchFamily="18" charset="0"/>
                <a:ea typeface="+mn-ea"/>
                <a:cs typeface="+mn-cs"/>
              </a:defRPr>
            </a:lvl9pPr>
          </a:lstStyle>
          <a:p>
            <a:pPr>
              <a:defRPr/>
            </a:pPr>
            <a:fld id="{E9B89B00-6FDE-406B-AD92-EC35F6A7FF52}" type="slidenum">
              <a:rPr lang="en-GB" smtClean="0"/>
              <a:pPr>
                <a:defRPr/>
              </a:pPr>
              <a:t>10</a:t>
            </a:fld>
            <a:endParaRPr lang="en-GB"/>
          </a:p>
        </p:txBody>
      </p:sp>
      <p:sp>
        <p:nvSpPr>
          <p:cNvPr id="12" name="Content Placeholder 2"/>
          <p:cNvSpPr>
            <a:spLocks noGrp="1"/>
          </p:cNvSpPr>
          <p:nvPr>
            <p:ph idx="1"/>
          </p:nvPr>
        </p:nvSpPr>
        <p:spPr>
          <a:xfrm>
            <a:off x="-180528" y="2821632"/>
            <a:ext cx="3312368" cy="4495800"/>
          </a:xfrm>
        </p:spPr>
        <p:txBody>
          <a:bodyPr/>
          <a:lstStyle/>
          <a:p>
            <a:pPr lvl="1">
              <a:defRPr/>
            </a:pPr>
            <a:r>
              <a:rPr lang="en-US" sz="1800" kern="1200" spc="100" dirty="0" smtClean="0">
                <a:solidFill>
                  <a:schemeClr val="tx1"/>
                </a:solidFill>
              </a:rPr>
              <a:t>Type &amp; level of service</a:t>
            </a:r>
            <a:endParaRPr lang="en-GB" sz="1800" kern="1200" spc="100" dirty="0" smtClean="0">
              <a:solidFill>
                <a:schemeClr val="tx1"/>
              </a:solidFill>
            </a:endParaRPr>
          </a:p>
          <a:p>
            <a:pPr lvl="1">
              <a:defRPr/>
            </a:pPr>
            <a:r>
              <a:rPr lang="en-GB" sz="1800" kern="1200" spc="100" dirty="0" smtClean="0">
                <a:solidFill>
                  <a:schemeClr val="tx1"/>
                </a:solidFill>
              </a:rPr>
              <a:t>Drivers</a:t>
            </a:r>
          </a:p>
          <a:p>
            <a:pPr lvl="1">
              <a:defRPr/>
            </a:pPr>
            <a:r>
              <a:rPr lang="en-GB" sz="1800" kern="1200" spc="100" dirty="0" smtClean="0">
                <a:solidFill>
                  <a:schemeClr val="tx1"/>
                </a:solidFill>
              </a:rPr>
              <a:t>Timetables</a:t>
            </a:r>
          </a:p>
          <a:p>
            <a:pPr lvl="1">
              <a:defRPr/>
            </a:pPr>
            <a:r>
              <a:rPr lang="en-GB" sz="1800" kern="1200" spc="100" dirty="0" smtClean="0">
                <a:solidFill>
                  <a:schemeClr val="tx1"/>
                </a:solidFill>
              </a:rPr>
              <a:t>Work shifts</a:t>
            </a:r>
          </a:p>
          <a:p>
            <a:pPr lvl="1">
              <a:defRPr/>
            </a:pPr>
            <a:r>
              <a:rPr lang="en-GB" sz="1800" kern="1200" spc="100" dirty="0" smtClean="0">
                <a:solidFill>
                  <a:schemeClr val="tx1"/>
                </a:solidFill>
              </a:rPr>
              <a:t>Commercial speed</a:t>
            </a:r>
          </a:p>
          <a:p>
            <a:pPr lvl="1">
              <a:defRPr/>
            </a:pPr>
            <a:r>
              <a:rPr lang="en-GB" sz="1800" kern="1200" spc="100" dirty="0" smtClean="0">
                <a:solidFill>
                  <a:schemeClr val="tx1"/>
                </a:solidFill>
              </a:rPr>
              <a:t>Variable &amp; fixed costs</a:t>
            </a:r>
          </a:p>
          <a:p>
            <a:pPr lvl="1">
              <a:defRPr/>
            </a:pPr>
            <a:r>
              <a:rPr lang="en-GB" sz="1800" kern="1200" spc="100" dirty="0" smtClean="0">
                <a:solidFill>
                  <a:schemeClr val="tx1"/>
                </a:solidFill>
              </a:rPr>
              <a:t>…</a:t>
            </a:r>
          </a:p>
          <a:p>
            <a:pPr lvl="1">
              <a:defRPr/>
            </a:pPr>
            <a:endParaRPr lang="en-GB" sz="1800" kern="1200" spc="100" dirty="0">
              <a:solidFill>
                <a:schemeClr val="tx1"/>
              </a:solidFill>
            </a:endParaRPr>
          </a:p>
        </p:txBody>
      </p:sp>
      <p:sp>
        <p:nvSpPr>
          <p:cNvPr id="13" name="Content Placeholder 2"/>
          <p:cNvSpPr txBox="1">
            <a:spLocks/>
          </p:cNvSpPr>
          <p:nvPr/>
        </p:nvSpPr>
        <p:spPr bwMode="auto">
          <a:xfrm>
            <a:off x="2877592" y="2821632"/>
            <a:ext cx="3422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lvl="1">
              <a:defRPr/>
            </a:pPr>
            <a:r>
              <a:rPr lang="en-GB" sz="1800" b="0" spc="100" dirty="0" smtClean="0">
                <a:solidFill>
                  <a:schemeClr val="tx1"/>
                </a:solidFill>
              </a:rPr>
              <a:t>Fleet age/composition</a:t>
            </a:r>
          </a:p>
          <a:p>
            <a:pPr lvl="1">
              <a:defRPr/>
            </a:pPr>
            <a:r>
              <a:rPr lang="en-US" sz="1800" b="0" spc="100" dirty="0" smtClean="0">
                <a:solidFill>
                  <a:schemeClr val="tx1"/>
                </a:solidFill>
              </a:rPr>
              <a:t>Tracks characteristics &amp; status</a:t>
            </a:r>
            <a:endParaRPr lang="en-GB" sz="1800" b="0" spc="100" dirty="0">
              <a:solidFill>
                <a:schemeClr val="tx1"/>
              </a:solidFill>
            </a:endParaRPr>
          </a:p>
          <a:p>
            <a:pPr lvl="1">
              <a:defRPr/>
            </a:pPr>
            <a:r>
              <a:rPr lang="en-GB" sz="1800" b="0" spc="100" dirty="0" smtClean="0">
                <a:solidFill>
                  <a:schemeClr val="tx1"/>
                </a:solidFill>
              </a:rPr>
              <a:t>RAMS</a:t>
            </a:r>
          </a:p>
          <a:p>
            <a:pPr lvl="1">
              <a:defRPr/>
            </a:pPr>
            <a:r>
              <a:rPr lang="en-GB" sz="1800" b="0" spc="100" dirty="0" smtClean="0">
                <a:solidFill>
                  <a:schemeClr val="tx1"/>
                </a:solidFill>
              </a:rPr>
              <a:t>Personnel</a:t>
            </a:r>
            <a:endParaRPr lang="en-GB" sz="1800" b="0" kern="1200" spc="100" dirty="0" smtClean="0">
              <a:solidFill>
                <a:schemeClr val="tx1"/>
              </a:solidFill>
            </a:endParaRPr>
          </a:p>
          <a:p>
            <a:pPr lvl="1">
              <a:defRPr/>
            </a:pPr>
            <a:r>
              <a:rPr lang="en-GB" sz="1800" b="0" spc="100" dirty="0" smtClean="0">
                <a:solidFill>
                  <a:schemeClr val="tx1"/>
                </a:solidFill>
              </a:rPr>
              <a:t>Work shifts</a:t>
            </a:r>
          </a:p>
          <a:p>
            <a:pPr lvl="1">
              <a:defRPr/>
            </a:pPr>
            <a:r>
              <a:rPr lang="en-GB" sz="1800" b="0" spc="100" dirty="0" smtClean="0">
                <a:solidFill>
                  <a:schemeClr val="tx1"/>
                </a:solidFill>
              </a:rPr>
              <a:t>Spare parts</a:t>
            </a:r>
            <a:endParaRPr lang="en-GB" sz="1800" b="0" kern="1200" spc="100" dirty="0" smtClean="0">
              <a:solidFill>
                <a:schemeClr val="tx1"/>
              </a:solidFill>
            </a:endParaRPr>
          </a:p>
          <a:p>
            <a:pPr lvl="1">
              <a:defRPr/>
            </a:pPr>
            <a:r>
              <a:rPr lang="en-GB" sz="1800" b="0" spc="100" dirty="0" smtClean="0">
                <a:solidFill>
                  <a:schemeClr val="tx1"/>
                </a:solidFill>
              </a:rPr>
              <a:t>Variable </a:t>
            </a:r>
            <a:r>
              <a:rPr lang="en-GB" sz="1800" b="0" spc="100" dirty="0">
                <a:solidFill>
                  <a:schemeClr val="tx1"/>
                </a:solidFill>
              </a:rPr>
              <a:t>&amp; </a:t>
            </a:r>
            <a:r>
              <a:rPr lang="en-GB" sz="1800" b="0" spc="100" dirty="0" smtClean="0">
                <a:solidFill>
                  <a:schemeClr val="tx1"/>
                </a:solidFill>
              </a:rPr>
              <a:t>fixed costs</a:t>
            </a:r>
            <a:endParaRPr lang="en-GB" sz="1800" b="0" spc="100" dirty="0">
              <a:solidFill>
                <a:schemeClr val="tx1"/>
              </a:solidFill>
            </a:endParaRPr>
          </a:p>
          <a:p>
            <a:pPr lvl="1">
              <a:defRPr/>
            </a:pPr>
            <a:r>
              <a:rPr lang="en-GB" sz="1800" b="0" spc="100" dirty="0" smtClean="0">
                <a:solidFill>
                  <a:schemeClr val="tx1"/>
                </a:solidFill>
              </a:rPr>
              <a:t>Outsourcing</a:t>
            </a:r>
            <a:endParaRPr lang="en-GB" sz="1800" b="0" spc="100" dirty="0">
              <a:solidFill>
                <a:schemeClr val="tx1"/>
              </a:solidFill>
            </a:endParaRPr>
          </a:p>
          <a:p>
            <a:pPr lvl="1">
              <a:defRPr/>
            </a:pPr>
            <a:r>
              <a:rPr lang="en-GB" sz="1800" b="0" kern="1200" spc="100" dirty="0" smtClean="0">
                <a:solidFill>
                  <a:schemeClr val="tx1"/>
                </a:solidFill>
              </a:rPr>
              <a:t>…</a:t>
            </a:r>
          </a:p>
        </p:txBody>
      </p:sp>
      <p:sp>
        <p:nvSpPr>
          <p:cNvPr id="14" name="Content Placeholder 2"/>
          <p:cNvSpPr txBox="1">
            <a:spLocks/>
          </p:cNvSpPr>
          <p:nvPr/>
        </p:nvSpPr>
        <p:spPr bwMode="auto">
          <a:xfrm>
            <a:off x="5831632" y="2839615"/>
            <a:ext cx="3312368"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lvl="1">
              <a:defRPr/>
            </a:pPr>
            <a:r>
              <a:rPr lang="en-GB" sz="1800" b="0" spc="100" dirty="0" smtClean="0">
                <a:solidFill>
                  <a:schemeClr val="tx1"/>
                </a:solidFill>
              </a:rPr>
              <a:t>Repair shop</a:t>
            </a:r>
          </a:p>
          <a:p>
            <a:pPr lvl="1">
              <a:defRPr/>
            </a:pPr>
            <a:r>
              <a:rPr lang="en-GB" sz="1800" b="0" kern="1200" spc="100" dirty="0" smtClean="0">
                <a:solidFill>
                  <a:schemeClr val="tx1"/>
                </a:solidFill>
              </a:rPr>
              <a:t>Car wash</a:t>
            </a:r>
          </a:p>
          <a:p>
            <a:pPr lvl="1">
              <a:defRPr/>
            </a:pPr>
            <a:r>
              <a:rPr lang="en-GB" sz="1800" b="0" spc="100" dirty="0" smtClean="0">
                <a:solidFill>
                  <a:schemeClr val="tx1"/>
                </a:solidFill>
              </a:rPr>
              <a:t>Cost</a:t>
            </a:r>
          </a:p>
          <a:p>
            <a:pPr lvl="1">
              <a:defRPr/>
            </a:pPr>
            <a:r>
              <a:rPr lang="en-GB" sz="1800" b="0" spc="100" dirty="0" smtClean="0">
                <a:solidFill>
                  <a:schemeClr val="tx1"/>
                </a:solidFill>
              </a:rPr>
              <a:t>…</a:t>
            </a:r>
            <a:endParaRPr lang="en-GB" sz="1800" b="0" kern="1200" spc="100" dirty="0" smtClean="0">
              <a:solidFill>
                <a:schemeClr val="tx1"/>
              </a:solidFill>
            </a:endParaRPr>
          </a:p>
        </p:txBody>
      </p:sp>
      <p:sp>
        <p:nvSpPr>
          <p:cNvPr id="15" name="TextBox 14"/>
          <p:cNvSpPr txBox="1"/>
          <p:nvPr/>
        </p:nvSpPr>
        <p:spPr>
          <a:xfrm>
            <a:off x="4355976" y="6093296"/>
            <a:ext cx="4408697" cy="369332"/>
          </a:xfrm>
          <a:prstGeom prst="rect">
            <a:avLst/>
          </a:prstGeom>
          <a:noFill/>
        </p:spPr>
        <p:txBody>
          <a:bodyPr wrap="square" rtlCol="0">
            <a:spAutoFit/>
          </a:bodyPr>
          <a:lstStyle/>
          <a:p>
            <a:r>
              <a:rPr lang="en-US" sz="1800" dirty="0" smtClean="0">
                <a:solidFill>
                  <a:schemeClr val="accent4"/>
                </a:solidFill>
                <a:latin typeface="+mj-lt"/>
                <a:ea typeface="+mj-ea"/>
                <a:cs typeface="+mj-cs"/>
              </a:rPr>
              <a:t>+ overheads (how much ?)</a:t>
            </a:r>
            <a:endParaRPr lang="en-GB" sz="1800" dirty="0">
              <a:solidFill>
                <a:schemeClr val="accent4"/>
              </a:solidFill>
              <a:latin typeface="+mj-lt"/>
              <a:ea typeface="+mj-ea"/>
              <a:cs typeface="+mj-cs"/>
            </a:endParaRPr>
          </a:p>
        </p:txBody>
      </p:sp>
      <p:grpSp>
        <p:nvGrpSpPr>
          <p:cNvPr id="16" name="Group 15"/>
          <p:cNvGrpSpPr/>
          <p:nvPr/>
        </p:nvGrpSpPr>
        <p:grpSpPr>
          <a:xfrm>
            <a:off x="179513" y="1224828"/>
            <a:ext cx="7632846" cy="1481240"/>
            <a:chOff x="-154490" y="1328738"/>
            <a:chExt cx="3025142" cy="1481240"/>
          </a:xfrm>
          <a:solidFill>
            <a:srgbClr val="F3F1A5"/>
          </a:solidFill>
        </p:grpSpPr>
        <p:sp>
          <p:nvSpPr>
            <p:cNvPr id="17" name="AutoShape 4"/>
            <p:cNvSpPr>
              <a:spLocks/>
            </p:cNvSpPr>
            <p:nvPr/>
          </p:nvSpPr>
          <p:spPr bwMode="auto">
            <a:xfrm>
              <a:off x="-154490" y="2164760"/>
              <a:ext cx="955945" cy="645218"/>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altLang="en-US" sz="1400" dirty="0" smtClean="0">
                  <a:latin typeface="+mn-lt"/>
                  <a:ea typeface="Times New Roman"/>
                </a:rPr>
                <a:t>Operations</a:t>
              </a:r>
              <a:endParaRPr lang="en-US" altLang="en-US" sz="1400" dirty="0">
                <a:latin typeface="+mn-lt"/>
                <a:ea typeface="Times New Roman"/>
              </a:endParaRPr>
            </a:p>
          </p:txBody>
        </p:sp>
        <p:sp>
          <p:nvSpPr>
            <p:cNvPr id="18" name="AutoShape 6"/>
            <p:cNvSpPr>
              <a:spLocks/>
            </p:cNvSpPr>
            <p:nvPr/>
          </p:nvSpPr>
          <p:spPr bwMode="auto">
            <a:xfrm>
              <a:off x="217107" y="1328738"/>
              <a:ext cx="2653545" cy="492125"/>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altLang="en-US" sz="1400" dirty="0">
                  <a:latin typeface="+mn-lt"/>
                  <a:ea typeface="Times New Roman"/>
                </a:rPr>
                <a:t>Current state of O &amp; </a:t>
              </a:r>
              <a:r>
                <a:rPr lang="en-US" altLang="en-US" sz="1400" dirty="0" smtClean="0">
                  <a:latin typeface="+mn-lt"/>
                  <a:ea typeface="Times New Roman"/>
                </a:rPr>
                <a:t>M (</a:t>
              </a:r>
              <a:r>
                <a:rPr lang="en-US" altLang="en-US" sz="1600" dirty="0" smtClean="0">
                  <a:latin typeface="+mn-lt"/>
                  <a:ea typeface="Times New Roman"/>
                </a:rPr>
                <a:t>Infra / RS</a:t>
              </a:r>
              <a:r>
                <a:rPr lang="en-US" altLang="en-US" sz="1400" dirty="0" smtClean="0">
                  <a:latin typeface="+mn-lt"/>
                  <a:ea typeface="Times New Roman"/>
                </a:rPr>
                <a:t>)</a:t>
              </a:r>
              <a:endParaRPr lang="en-US" altLang="en-US" sz="1400" dirty="0">
                <a:latin typeface="+mn-lt"/>
                <a:ea typeface="Times New Roman"/>
              </a:endParaRPr>
            </a:p>
            <a:p>
              <a:pPr>
                <a:spcAft>
                  <a:spcPts val="0"/>
                </a:spcAft>
              </a:pPr>
              <a:endParaRPr lang="en-US" altLang="en-US" sz="1400" dirty="0">
                <a:latin typeface="+mn-lt"/>
                <a:ea typeface="Times New Roman"/>
              </a:endParaRPr>
            </a:p>
          </p:txBody>
        </p:sp>
      </p:grpSp>
      <p:sp>
        <p:nvSpPr>
          <p:cNvPr id="19" name="AutoShape 4"/>
          <p:cNvSpPr>
            <a:spLocks/>
          </p:cNvSpPr>
          <p:nvPr/>
        </p:nvSpPr>
        <p:spPr bwMode="auto">
          <a:xfrm>
            <a:off x="3240140" y="2060849"/>
            <a:ext cx="2411980" cy="673670"/>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altLang="en-US" sz="1400" dirty="0" smtClean="0">
                <a:latin typeface="+mn-lt"/>
                <a:ea typeface="Times New Roman"/>
              </a:rPr>
              <a:t>Maintenance</a:t>
            </a:r>
            <a:endParaRPr lang="en-US" altLang="en-US" sz="1400" dirty="0">
              <a:latin typeface="+mn-lt"/>
              <a:ea typeface="Times New Roman"/>
            </a:endParaRPr>
          </a:p>
        </p:txBody>
      </p:sp>
      <p:sp>
        <p:nvSpPr>
          <p:cNvPr id="20" name="AutoShape 4"/>
          <p:cNvSpPr>
            <a:spLocks/>
          </p:cNvSpPr>
          <p:nvPr/>
        </p:nvSpPr>
        <p:spPr bwMode="auto">
          <a:xfrm>
            <a:off x="6156176" y="2060848"/>
            <a:ext cx="2411980" cy="645219"/>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altLang="en-US" sz="1400" dirty="0" smtClean="0">
                <a:latin typeface="+mn-lt"/>
                <a:ea typeface="Times New Roman"/>
              </a:rPr>
              <a:t>Other  commercial activities</a:t>
            </a:r>
            <a:endParaRPr lang="en-US" altLang="en-US" sz="1400" dirty="0">
              <a:latin typeface="+mn-lt"/>
              <a:ea typeface="Times New Roman"/>
            </a:endParaRPr>
          </a:p>
        </p:txBody>
      </p:sp>
      <p:cxnSp>
        <p:nvCxnSpPr>
          <p:cNvPr id="21" name="Straight Arrow Connector 20"/>
          <p:cNvCxnSpPr>
            <a:endCxn id="19" idx="0"/>
          </p:cNvCxnSpPr>
          <p:nvPr/>
        </p:nvCxnSpPr>
        <p:spPr bwMode="auto">
          <a:xfrm>
            <a:off x="4442460" y="1714500"/>
            <a:ext cx="3670" cy="346349"/>
          </a:xfrm>
          <a:prstGeom prst="straightConnector1">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cxnSp>
      <p:cxnSp>
        <p:nvCxnSpPr>
          <p:cNvPr id="22" name="Straight Arrow Connector 21"/>
          <p:cNvCxnSpPr>
            <a:endCxn id="17" idx="0"/>
          </p:cNvCxnSpPr>
          <p:nvPr/>
        </p:nvCxnSpPr>
        <p:spPr bwMode="auto">
          <a:xfrm>
            <a:off x="1385503" y="1716953"/>
            <a:ext cx="0" cy="343897"/>
          </a:xfrm>
          <a:prstGeom prst="straightConnector1">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cxnSp>
      <p:cxnSp>
        <p:nvCxnSpPr>
          <p:cNvPr id="23" name="Straight Arrow Connector 22"/>
          <p:cNvCxnSpPr/>
          <p:nvPr/>
        </p:nvCxnSpPr>
        <p:spPr bwMode="auto">
          <a:xfrm>
            <a:off x="7524328" y="1700808"/>
            <a:ext cx="0" cy="360040"/>
          </a:xfrm>
          <a:prstGeom prst="straightConnector1">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cxnSp>
    </p:spTree>
    <p:extLst>
      <p:ext uri="{BB962C8B-B14F-4D97-AF65-F5344CB8AC3E}">
        <p14:creationId xmlns:p14="http://schemas.microsoft.com/office/powerpoint/2010/main" val="214434312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9144000" cy="863600"/>
          </a:xfrm>
        </p:spPr>
        <p:txBody>
          <a:bodyPr/>
          <a:lstStyle/>
          <a:p>
            <a:r>
              <a:rPr lang="en-US" b="1" dirty="0" smtClean="0"/>
              <a:t>Steps in the analysis (III)</a:t>
            </a:r>
            <a:endParaRPr lang="en-GB" b="1" dirty="0"/>
          </a:p>
        </p:txBody>
      </p:sp>
      <p:sp>
        <p:nvSpPr>
          <p:cNvPr id="3" name="Content Placeholder 2"/>
          <p:cNvSpPr>
            <a:spLocks noGrp="1"/>
          </p:cNvSpPr>
          <p:nvPr>
            <p:ph idx="1"/>
          </p:nvPr>
        </p:nvSpPr>
        <p:spPr/>
        <p:txBody>
          <a:bodyPr/>
          <a:lstStyle/>
          <a:p>
            <a:endParaRPr lang="en-GB"/>
          </a:p>
        </p:txBody>
      </p:sp>
      <p:sp>
        <p:nvSpPr>
          <p:cNvPr id="24" name="Content Placeholder 2"/>
          <p:cNvSpPr txBox="1">
            <a:spLocks/>
          </p:cNvSpPr>
          <p:nvPr/>
        </p:nvSpPr>
        <p:spPr bwMode="auto">
          <a:xfrm>
            <a:off x="2949724" y="2242964"/>
            <a:ext cx="3024336"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lvl="1">
              <a:defRPr/>
            </a:pPr>
            <a:endParaRPr lang="en-GB" sz="1800" b="0" spc="100" dirty="0" smtClean="0">
              <a:solidFill>
                <a:schemeClr val="tx1"/>
              </a:solidFill>
            </a:endParaRPr>
          </a:p>
          <a:p>
            <a:pPr lvl="1">
              <a:defRPr/>
            </a:pPr>
            <a:r>
              <a:rPr lang="en-GB" sz="1800" b="0" spc="100" dirty="0" smtClean="0">
                <a:solidFill>
                  <a:schemeClr val="tx1"/>
                </a:solidFill>
              </a:rPr>
              <a:t>Institutional/technical interfaces ?</a:t>
            </a:r>
          </a:p>
          <a:p>
            <a:pPr lvl="1">
              <a:defRPr/>
            </a:pPr>
            <a:r>
              <a:rPr lang="en-GB" sz="1800" b="0" kern="1200" spc="100" dirty="0" smtClean="0">
                <a:solidFill>
                  <a:schemeClr val="tx1"/>
                </a:solidFill>
              </a:rPr>
              <a:t>In particular within the City/Region (e.g. </a:t>
            </a:r>
            <a:r>
              <a:rPr lang="en-GB" sz="1800" b="0" kern="1200" spc="100" dirty="0" err="1" smtClean="0">
                <a:solidFill>
                  <a:schemeClr val="tx1"/>
                </a:solidFill>
              </a:rPr>
              <a:t>Parkings</a:t>
            </a:r>
            <a:r>
              <a:rPr lang="en-GB" sz="1800" b="0" kern="1200" spc="100" dirty="0" smtClean="0">
                <a:solidFill>
                  <a:schemeClr val="tx1"/>
                </a:solidFill>
              </a:rPr>
              <a:t>, Roads administration, Traffic dept., …)</a:t>
            </a:r>
            <a:endParaRPr lang="en-GB" sz="1800" b="0" spc="100" dirty="0" smtClean="0">
              <a:solidFill>
                <a:schemeClr val="tx1"/>
              </a:solidFill>
            </a:endParaRPr>
          </a:p>
          <a:p>
            <a:pPr lvl="1">
              <a:defRPr/>
            </a:pPr>
            <a:endParaRPr lang="en-US" sz="1800" b="0" kern="1200" spc="100" dirty="0">
              <a:solidFill>
                <a:schemeClr val="tx1"/>
              </a:solidFill>
            </a:endParaRPr>
          </a:p>
          <a:p>
            <a:pPr lvl="1">
              <a:defRPr/>
            </a:pPr>
            <a:endParaRPr lang="en-US" sz="1800" b="0" spc="100" dirty="0" smtClean="0">
              <a:solidFill>
                <a:schemeClr val="tx1"/>
              </a:solidFill>
            </a:endParaRPr>
          </a:p>
        </p:txBody>
      </p:sp>
      <p:sp>
        <p:nvSpPr>
          <p:cNvPr id="25" name="Slide Number Placeholder 3"/>
          <p:cNvSpPr>
            <a:spLocks noGrp="1"/>
          </p:cNvSpPr>
          <p:nvPr>
            <p:ph type="sldNum" sz="quarter" idx="10"/>
          </p:nvPr>
        </p:nvSpPr>
        <p:spPr>
          <a:xfrm>
            <a:off x="7142609" y="5330527"/>
            <a:ext cx="1905000" cy="252413"/>
          </a:xfrm>
        </p:spPr>
        <p:txBody>
          <a:bodyPr/>
          <a:lstStyle/>
          <a:p>
            <a:pPr>
              <a:defRPr/>
            </a:pPr>
            <a:fld id="{E9B89B00-6FDE-406B-AD92-EC35F6A7FF52}" type="slidenum">
              <a:rPr lang="en-GB" smtClean="0"/>
              <a:pPr>
                <a:defRPr/>
              </a:pPr>
              <a:t>11</a:t>
            </a:fld>
            <a:endParaRPr lang="en-GB"/>
          </a:p>
        </p:txBody>
      </p:sp>
      <p:sp>
        <p:nvSpPr>
          <p:cNvPr id="26" name="Content Placeholder 2"/>
          <p:cNvSpPr txBox="1">
            <a:spLocks/>
          </p:cNvSpPr>
          <p:nvPr/>
        </p:nvSpPr>
        <p:spPr bwMode="auto">
          <a:xfrm>
            <a:off x="251520" y="2420888"/>
            <a:ext cx="3312368" cy="3158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a:defRPr/>
            </a:pPr>
            <a:r>
              <a:rPr lang="en-GB" sz="2000" b="0" kern="1200" spc="100" smtClean="0">
                <a:solidFill>
                  <a:schemeClr val="tx1"/>
                </a:solidFill>
              </a:rPr>
              <a:t>Involved Actors/Stakeholders</a:t>
            </a:r>
            <a:endParaRPr lang="en-GB" sz="1800" b="0" kern="1200" spc="100" smtClean="0">
              <a:solidFill>
                <a:schemeClr val="tx1"/>
              </a:solidFill>
            </a:endParaRPr>
          </a:p>
          <a:p>
            <a:pPr lvl="1">
              <a:defRPr/>
            </a:pPr>
            <a:r>
              <a:rPr lang="en-GB" sz="1800" b="0" kern="1200" spc="100" smtClean="0">
                <a:solidFill>
                  <a:schemeClr val="tx1"/>
                </a:solidFill>
              </a:rPr>
              <a:t>State</a:t>
            </a:r>
          </a:p>
          <a:p>
            <a:pPr lvl="1">
              <a:defRPr/>
            </a:pPr>
            <a:r>
              <a:rPr lang="en-GB" sz="1800" b="0" kern="1200" spc="100" smtClean="0">
                <a:solidFill>
                  <a:schemeClr val="tx1"/>
                </a:solidFill>
              </a:rPr>
              <a:t>Region</a:t>
            </a:r>
          </a:p>
          <a:p>
            <a:pPr lvl="1">
              <a:defRPr/>
            </a:pPr>
            <a:r>
              <a:rPr lang="en-GB" sz="1800" b="0" kern="1200" spc="100" smtClean="0">
                <a:solidFill>
                  <a:schemeClr val="tx1"/>
                </a:solidFill>
              </a:rPr>
              <a:t>City</a:t>
            </a:r>
          </a:p>
          <a:p>
            <a:pPr lvl="1">
              <a:defRPr/>
            </a:pPr>
            <a:r>
              <a:rPr lang="en-GB" sz="1800" b="0" kern="1200" spc="100" smtClean="0">
                <a:solidFill>
                  <a:schemeClr val="tx1"/>
                </a:solidFill>
              </a:rPr>
              <a:t>PT company</a:t>
            </a:r>
          </a:p>
          <a:p>
            <a:pPr lvl="1">
              <a:defRPr/>
            </a:pPr>
            <a:r>
              <a:rPr lang="en-GB" sz="1800" b="0" kern="1200" spc="100" smtClean="0">
                <a:solidFill>
                  <a:schemeClr val="tx1"/>
                </a:solidFill>
              </a:rPr>
              <a:t>Other institutions</a:t>
            </a:r>
          </a:p>
          <a:p>
            <a:pPr lvl="1">
              <a:defRPr/>
            </a:pPr>
            <a:r>
              <a:rPr lang="en-US" sz="1800" b="0" kern="1200" spc="100" smtClean="0">
                <a:solidFill>
                  <a:schemeClr val="tx1"/>
                </a:solidFill>
              </a:rPr>
              <a:t>Private operators</a:t>
            </a:r>
            <a:endParaRPr lang="en-GB" sz="1800" b="0" kern="1200" spc="100" smtClean="0">
              <a:solidFill>
                <a:schemeClr val="tx1"/>
              </a:solidFill>
            </a:endParaRPr>
          </a:p>
          <a:p>
            <a:pPr lvl="1">
              <a:defRPr/>
            </a:pPr>
            <a:r>
              <a:rPr lang="en-GB" sz="1800" b="0" kern="1200" spc="100" smtClean="0">
                <a:solidFill>
                  <a:schemeClr val="tx1"/>
                </a:solidFill>
              </a:rPr>
              <a:t>…</a:t>
            </a:r>
          </a:p>
          <a:p>
            <a:pPr lvl="1">
              <a:defRPr/>
            </a:pPr>
            <a:endParaRPr lang="en-GB" sz="1800" b="0" kern="1200" spc="100" dirty="0">
              <a:solidFill>
                <a:schemeClr val="tx1"/>
              </a:solidFill>
            </a:endParaRPr>
          </a:p>
        </p:txBody>
      </p:sp>
      <p:sp>
        <p:nvSpPr>
          <p:cNvPr id="27" name="Content Placeholder 2"/>
          <p:cNvSpPr txBox="1">
            <a:spLocks/>
          </p:cNvSpPr>
          <p:nvPr/>
        </p:nvSpPr>
        <p:spPr bwMode="auto">
          <a:xfrm>
            <a:off x="5580112" y="2348880"/>
            <a:ext cx="3528392"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a:defRPr/>
            </a:pPr>
            <a:r>
              <a:rPr lang="en-GB" sz="2000" b="0" kern="1200" spc="100" dirty="0" smtClean="0">
                <a:solidFill>
                  <a:schemeClr val="tx1"/>
                </a:solidFill>
              </a:rPr>
              <a:t>Financing </a:t>
            </a:r>
          </a:p>
          <a:p>
            <a:pPr lvl="1">
              <a:defRPr/>
            </a:pPr>
            <a:r>
              <a:rPr lang="en-GB" sz="1800" b="0" spc="100" dirty="0" smtClean="0">
                <a:solidFill>
                  <a:schemeClr val="tx1"/>
                </a:solidFill>
              </a:rPr>
              <a:t>Fares</a:t>
            </a:r>
          </a:p>
          <a:p>
            <a:pPr lvl="1">
              <a:defRPr/>
            </a:pPr>
            <a:r>
              <a:rPr lang="en-GB" sz="1800" b="0" kern="1200" spc="100" dirty="0" smtClean="0">
                <a:solidFill>
                  <a:schemeClr val="tx1"/>
                </a:solidFill>
              </a:rPr>
              <a:t>Subsidies</a:t>
            </a:r>
          </a:p>
          <a:p>
            <a:pPr lvl="1">
              <a:defRPr/>
            </a:pPr>
            <a:r>
              <a:rPr lang="en-GB" sz="1800" b="0" spc="100" dirty="0" smtClean="0">
                <a:solidFill>
                  <a:schemeClr val="tx1"/>
                </a:solidFill>
              </a:rPr>
              <a:t>Other income(s)</a:t>
            </a:r>
          </a:p>
          <a:p>
            <a:pPr lvl="1">
              <a:defRPr/>
            </a:pPr>
            <a:endParaRPr lang="en-US" sz="1800" b="0" kern="1200" spc="100" dirty="0">
              <a:solidFill>
                <a:schemeClr val="tx1"/>
              </a:solidFill>
            </a:endParaRPr>
          </a:p>
          <a:p>
            <a:pPr lvl="1">
              <a:defRPr/>
            </a:pPr>
            <a:endParaRPr lang="en-US" sz="1800" b="0" spc="100" dirty="0" smtClean="0">
              <a:solidFill>
                <a:schemeClr val="tx1"/>
              </a:solidFill>
            </a:endParaRPr>
          </a:p>
          <a:p>
            <a:pPr marL="457200" lvl="1" indent="0">
              <a:buNone/>
              <a:defRPr/>
            </a:pPr>
            <a:r>
              <a:rPr lang="en-US" sz="1800" u="sng" kern="1200" spc="100" dirty="0" smtClean="0">
                <a:solidFill>
                  <a:schemeClr val="tx1"/>
                </a:solidFill>
              </a:rPr>
              <a:t>Identification of current origin of subsidies (national / regional / local taxes) and Institutional setups</a:t>
            </a:r>
            <a:endParaRPr lang="en-GB" sz="1800" u="sng" kern="1200" spc="100" dirty="0" smtClean="0">
              <a:solidFill>
                <a:schemeClr val="tx1"/>
              </a:solidFill>
            </a:endParaRPr>
          </a:p>
        </p:txBody>
      </p:sp>
      <p:cxnSp>
        <p:nvCxnSpPr>
          <p:cNvPr id="28" name="Straight Arrow Connector 27"/>
          <p:cNvCxnSpPr/>
          <p:nvPr/>
        </p:nvCxnSpPr>
        <p:spPr bwMode="auto">
          <a:xfrm>
            <a:off x="2843808" y="5229200"/>
            <a:ext cx="504056" cy="529456"/>
          </a:xfrm>
          <a:prstGeom prst="straightConnector1">
            <a:avLst/>
          </a:prstGeom>
          <a:solidFill>
            <a:srgbClr val="BBE0E3"/>
          </a:solidFill>
          <a:ln w="31750" cap="flat" cmpd="sng" algn="ctr">
            <a:solidFill>
              <a:srgbClr val="000000"/>
            </a:solidFill>
            <a:prstDash val="solid"/>
            <a:round/>
            <a:headEnd type="none" w="med" len="med"/>
            <a:tailEnd type="arrow"/>
          </a:ln>
          <a:effectLst/>
        </p:spPr>
      </p:cxnSp>
      <p:cxnSp>
        <p:nvCxnSpPr>
          <p:cNvPr id="29" name="Straight Arrow Connector 28"/>
          <p:cNvCxnSpPr/>
          <p:nvPr/>
        </p:nvCxnSpPr>
        <p:spPr bwMode="auto">
          <a:xfrm flipH="1">
            <a:off x="4656708" y="5229200"/>
            <a:ext cx="419348" cy="529456"/>
          </a:xfrm>
          <a:prstGeom prst="straightConnector1">
            <a:avLst/>
          </a:prstGeom>
          <a:solidFill>
            <a:srgbClr val="BBE0E3"/>
          </a:solidFill>
          <a:ln w="31750" cap="flat" cmpd="sng" algn="ctr">
            <a:solidFill>
              <a:srgbClr val="000000"/>
            </a:solidFill>
            <a:prstDash val="solid"/>
            <a:round/>
            <a:headEnd type="none" w="med" len="med"/>
            <a:tailEnd type="arrow"/>
          </a:ln>
          <a:effectLst/>
        </p:spPr>
      </p:cxnSp>
      <p:sp>
        <p:nvSpPr>
          <p:cNvPr id="30" name="Oval 29"/>
          <p:cNvSpPr/>
          <p:nvPr/>
        </p:nvSpPr>
        <p:spPr bwMode="auto">
          <a:xfrm>
            <a:off x="3203848" y="5758656"/>
            <a:ext cx="1590526" cy="864096"/>
          </a:xfrm>
          <a:prstGeom prst="ellipse">
            <a:avLst/>
          </a:prstGeom>
          <a:solidFill>
            <a:srgbClr val="00B0F0"/>
          </a:solidFill>
          <a:ln w="9525">
            <a:solidFill>
              <a:srgbClr val="4A7EBB"/>
            </a:solidFill>
            <a:miter lim="800000"/>
            <a:headEnd/>
            <a:tailEnd/>
          </a:ln>
          <a:effectLst>
            <a:outerShdw dist="23000" dir="5400000" rotWithShape="0">
              <a:srgbClr val="808080">
                <a:alpha val="34999"/>
              </a:srgbClr>
            </a:outerShdw>
          </a:effectLst>
        </p:spPr>
        <p:txBody>
          <a:bodyPr rot="0" vert="horz" wrap="square" lIns="91440" tIns="45720" rIns="91440" bIns="45720" anchor="t" anchorCtr="0" upright="1">
            <a:noAutofit/>
          </a:bodyPr>
          <a:lstStyle/>
          <a:p>
            <a:pPr>
              <a:spcAft>
                <a:spcPts val="0"/>
              </a:spcAft>
            </a:pPr>
            <a:endParaRPr lang="en-US" sz="600" dirty="0" smtClean="0">
              <a:latin typeface="+mn-lt"/>
              <a:ea typeface="Times New Roman"/>
            </a:endParaRPr>
          </a:p>
          <a:p>
            <a:pPr>
              <a:spcAft>
                <a:spcPts val="0"/>
              </a:spcAft>
            </a:pPr>
            <a:r>
              <a:rPr lang="en-US" sz="2000" dirty="0" smtClean="0">
                <a:latin typeface="+mn-lt"/>
                <a:ea typeface="Times New Roman"/>
              </a:rPr>
              <a:t>PSC</a:t>
            </a:r>
            <a:endParaRPr lang="en-GB" sz="1400" dirty="0">
              <a:latin typeface="+mn-lt"/>
              <a:ea typeface="Times New Roman"/>
            </a:endParaRPr>
          </a:p>
        </p:txBody>
      </p:sp>
      <p:sp>
        <p:nvSpPr>
          <p:cNvPr id="31" name="AutoShape 4"/>
          <p:cNvSpPr>
            <a:spLocks/>
          </p:cNvSpPr>
          <p:nvPr/>
        </p:nvSpPr>
        <p:spPr bwMode="auto">
          <a:xfrm>
            <a:off x="3171519" y="1844824"/>
            <a:ext cx="2411980" cy="623396"/>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sz="1400" dirty="0" smtClean="0">
                <a:latin typeface="+mn-lt"/>
                <a:ea typeface="Times New Roman"/>
              </a:rPr>
              <a:t>Institutional/financial analysis</a:t>
            </a:r>
            <a:endParaRPr lang="en-US" altLang="en-US" sz="1400" dirty="0">
              <a:latin typeface="+mn-lt"/>
              <a:ea typeface="Times New Roman"/>
            </a:endParaRPr>
          </a:p>
        </p:txBody>
      </p:sp>
      <p:sp>
        <p:nvSpPr>
          <p:cNvPr id="32" name="AutoShape 6"/>
          <p:cNvSpPr>
            <a:spLocks/>
          </p:cNvSpPr>
          <p:nvPr/>
        </p:nvSpPr>
        <p:spPr bwMode="auto">
          <a:xfrm>
            <a:off x="1117103" y="1052736"/>
            <a:ext cx="6695256" cy="492125"/>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altLang="en-US" sz="1400" dirty="0" smtClean="0">
                <a:latin typeface="+mn-lt"/>
                <a:ea typeface="Times New Roman"/>
              </a:rPr>
              <a:t>Data collection and analysis</a:t>
            </a:r>
            <a:endParaRPr lang="en-US" altLang="en-US" sz="1400" dirty="0">
              <a:latin typeface="+mn-lt"/>
              <a:ea typeface="Times New Roman"/>
            </a:endParaRPr>
          </a:p>
        </p:txBody>
      </p:sp>
      <p:cxnSp>
        <p:nvCxnSpPr>
          <p:cNvPr id="33" name="Straight Arrow Connector 32"/>
          <p:cNvCxnSpPr>
            <a:endCxn id="31" idx="0"/>
          </p:cNvCxnSpPr>
          <p:nvPr/>
        </p:nvCxnSpPr>
        <p:spPr bwMode="auto">
          <a:xfrm>
            <a:off x="4377509" y="1556792"/>
            <a:ext cx="0" cy="288032"/>
          </a:xfrm>
          <a:prstGeom prst="straightConnector1">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cxnSp>
    </p:spTree>
    <p:extLst>
      <p:ext uri="{BB962C8B-B14F-4D97-AF65-F5344CB8AC3E}">
        <p14:creationId xmlns:p14="http://schemas.microsoft.com/office/powerpoint/2010/main" val="141981456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9144000" cy="863600"/>
          </a:xfrm>
        </p:spPr>
        <p:txBody>
          <a:bodyPr/>
          <a:lstStyle/>
          <a:p>
            <a:r>
              <a:rPr lang="en-US" b="1" dirty="0" smtClean="0"/>
              <a:t>Steps in the analysis (IV)</a:t>
            </a:r>
            <a:endParaRPr lang="en-GB" b="1" dirty="0"/>
          </a:p>
        </p:txBody>
      </p:sp>
      <p:sp>
        <p:nvSpPr>
          <p:cNvPr id="3" name="Content Placeholder 2"/>
          <p:cNvSpPr>
            <a:spLocks noGrp="1"/>
          </p:cNvSpPr>
          <p:nvPr>
            <p:ph idx="1"/>
          </p:nvPr>
        </p:nvSpPr>
        <p:spPr>
          <a:xfrm>
            <a:off x="611560" y="1124744"/>
            <a:ext cx="7920880" cy="5256584"/>
          </a:xfrm>
        </p:spPr>
        <p:txBody>
          <a:bodyPr/>
          <a:lstStyle/>
          <a:p>
            <a:endParaRPr lang="en-GB" sz="2400" dirty="0"/>
          </a:p>
        </p:txBody>
      </p:sp>
      <p:sp>
        <p:nvSpPr>
          <p:cNvPr id="4" name="Slide Number Placeholder 3"/>
          <p:cNvSpPr>
            <a:spLocks noGrp="1"/>
          </p:cNvSpPr>
          <p:nvPr>
            <p:ph type="sldNum" sz="quarter" idx="10"/>
          </p:nvPr>
        </p:nvSpPr>
        <p:spPr>
          <a:xfrm>
            <a:off x="7286625" y="5833270"/>
            <a:ext cx="1905000" cy="252413"/>
          </a:xfrm>
        </p:spPr>
        <p:txBody>
          <a:bodyPr/>
          <a:lstStyle/>
          <a:p>
            <a:pPr>
              <a:defRPr/>
            </a:pPr>
            <a:fld id="{E9B89B00-6FDE-406B-AD92-EC35F6A7FF52}" type="slidenum">
              <a:rPr lang="en-GB" smtClean="0"/>
              <a:pPr>
                <a:defRPr/>
              </a:pPr>
              <a:t>12</a:t>
            </a:fld>
            <a:endParaRPr lang="en-GB"/>
          </a:p>
        </p:txBody>
      </p:sp>
      <p:sp>
        <p:nvSpPr>
          <p:cNvPr id="5" name="AutoShape 2"/>
          <p:cNvSpPr>
            <a:spLocks/>
          </p:cNvSpPr>
          <p:nvPr/>
        </p:nvSpPr>
        <p:spPr bwMode="auto">
          <a:xfrm>
            <a:off x="226120" y="1773797"/>
            <a:ext cx="2703976" cy="825156"/>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altLang="en-US" sz="1400" dirty="0">
                <a:latin typeface="+mn-lt"/>
                <a:ea typeface="Times New Roman"/>
              </a:rPr>
              <a:t>KPIs</a:t>
            </a:r>
          </a:p>
        </p:txBody>
      </p:sp>
      <p:sp>
        <p:nvSpPr>
          <p:cNvPr id="6" name="AutoShape 4"/>
          <p:cNvSpPr>
            <a:spLocks/>
          </p:cNvSpPr>
          <p:nvPr/>
        </p:nvSpPr>
        <p:spPr bwMode="auto">
          <a:xfrm>
            <a:off x="3146118" y="1746834"/>
            <a:ext cx="2768634" cy="852119"/>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altLang="en-US" sz="1400" dirty="0">
                <a:latin typeface="+mn-lt"/>
                <a:ea typeface="Times New Roman"/>
              </a:rPr>
              <a:t>O&amp;M Budget </a:t>
            </a:r>
            <a:r>
              <a:rPr lang="en-US" altLang="en-US" sz="1400" dirty="0" smtClean="0">
                <a:latin typeface="+mn-lt"/>
                <a:ea typeface="Times New Roman"/>
              </a:rPr>
              <a:t>constraints and possible solutions</a:t>
            </a:r>
            <a:endParaRPr lang="en-US" altLang="en-US" sz="1400" dirty="0">
              <a:latin typeface="+mn-lt"/>
              <a:ea typeface="Times New Roman"/>
            </a:endParaRPr>
          </a:p>
        </p:txBody>
      </p:sp>
      <p:sp>
        <p:nvSpPr>
          <p:cNvPr id="7" name="AutoShape 8"/>
          <p:cNvSpPr>
            <a:spLocks/>
          </p:cNvSpPr>
          <p:nvPr/>
        </p:nvSpPr>
        <p:spPr bwMode="auto">
          <a:xfrm>
            <a:off x="6130776" y="1728884"/>
            <a:ext cx="2736304" cy="870069"/>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GB" sz="1400" dirty="0" smtClean="0">
                <a:latin typeface="+mn-lt"/>
                <a:ea typeface="Times New Roman"/>
              </a:rPr>
              <a:t>PT broken </a:t>
            </a:r>
            <a:r>
              <a:rPr lang="en-GB" sz="1400" dirty="0">
                <a:latin typeface="+mn-lt"/>
                <a:ea typeface="Times New Roman"/>
              </a:rPr>
              <a:t>down in activities, cost and revenues</a:t>
            </a:r>
            <a:endParaRPr lang="en-US" altLang="en-US" sz="1400" dirty="0">
              <a:latin typeface="+mn-lt"/>
              <a:ea typeface="Times New Roman"/>
            </a:endParaRPr>
          </a:p>
        </p:txBody>
      </p:sp>
      <p:sp>
        <p:nvSpPr>
          <p:cNvPr id="8" name="Content Placeholder 2"/>
          <p:cNvSpPr txBox="1">
            <a:spLocks/>
          </p:cNvSpPr>
          <p:nvPr/>
        </p:nvSpPr>
        <p:spPr bwMode="auto">
          <a:xfrm>
            <a:off x="-180528" y="2529408"/>
            <a:ext cx="3384375"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lvl="2">
              <a:defRPr/>
            </a:pPr>
            <a:endParaRPr lang="en-GB" sz="1200" b="0" kern="1200" spc="100" smtClean="0">
              <a:solidFill>
                <a:schemeClr val="tx1"/>
              </a:solidFill>
              <a:ea typeface="+mn-ea"/>
              <a:cs typeface="+mn-cs"/>
            </a:endParaRPr>
          </a:p>
          <a:p>
            <a:pPr lvl="1">
              <a:defRPr/>
            </a:pPr>
            <a:r>
              <a:rPr lang="en-GB" sz="1200" b="0" kern="1200" spc="100" smtClean="0">
                <a:solidFill>
                  <a:schemeClr val="tx1"/>
                </a:solidFill>
                <a:ea typeface="+mn-ea"/>
                <a:cs typeface="+mn-cs"/>
              </a:rPr>
              <a:t>Total production (million vehicle km)	</a:t>
            </a:r>
          </a:p>
          <a:p>
            <a:pPr lvl="1">
              <a:defRPr/>
            </a:pPr>
            <a:r>
              <a:rPr lang="en-GB" sz="1200" b="0" kern="1200" spc="100" smtClean="0">
                <a:solidFill>
                  <a:schemeClr val="tx1"/>
                </a:solidFill>
                <a:ea typeface="+mn-ea"/>
                <a:cs typeface="+mn-cs"/>
              </a:rPr>
              <a:t>Average production (thousand km/train)</a:t>
            </a:r>
          </a:p>
          <a:p>
            <a:pPr lvl="1">
              <a:defRPr/>
            </a:pPr>
            <a:r>
              <a:rPr lang="en-GB" sz="1200" b="0" kern="1200" spc="100" smtClean="0">
                <a:solidFill>
                  <a:schemeClr val="tx1"/>
                </a:solidFill>
                <a:ea typeface="+mn-ea"/>
                <a:cs typeface="+mn-cs"/>
              </a:rPr>
              <a:t>Average age (years/train)</a:t>
            </a:r>
          </a:p>
          <a:p>
            <a:pPr lvl="1">
              <a:defRPr/>
            </a:pPr>
            <a:r>
              <a:rPr lang="en-GB" sz="1200" b="0" kern="1200" spc="100" smtClean="0">
                <a:solidFill>
                  <a:schemeClr val="tx1"/>
                </a:solidFill>
                <a:ea typeface="+mn-ea"/>
                <a:cs typeface="+mn-cs"/>
              </a:rPr>
              <a:t>Tram/bus average consumption (kWh/vehic-km)</a:t>
            </a:r>
          </a:p>
          <a:p>
            <a:pPr lvl="1">
              <a:defRPr/>
            </a:pPr>
            <a:r>
              <a:rPr lang="en-GB" sz="1200" b="0" kern="1200" spc="100" smtClean="0">
                <a:solidFill>
                  <a:schemeClr val="tx1"/>
                </a:solidFill>
                <a:ea typeface="+mn-ea"/>
                <a:cs typeface="+mn-cs"/>
              </a:rPr>
              <a:t>Tram/bus average maintenance cost (€/vehic-km)</a:t>
            </a:r>
          </a:p>
          <a:p>
            <a:pPr lvl="1">
              <a:defRPr/>
            </a:pPr>
            <a:r>
              <a:rPr lang="en-GB" sz="1200" b="0" kern="1200" spc="100" smtClean="0">
                <a:solidFill>
                  <a:schemeClr val="tx1"/>
                </a:solidFill>
              </a:rPr>
              <a:t>Tram/bus average total cost (€/vehic-km)	</a:t>
            </a:r>
          </a:p>
          <a:p>
            <a:pPr lvl="1">
              <a:defRPr/>
            </a:pPr>
            <a:r>
              <a:rPr lang="en-US" sz="1200" b="0" kern="1200" spc="100" smtClean="0">
                <a:solidFill>
                  <a:schemeClr val="tx1"/>
                </a:solidFill>
              </a:rPr>
              <a:t>Average commercial speed (tram/bus)</a:t>
            </a:r>
          </a:p>
          <a:p>
            <a:pPr lvl="1">
              <a:defRPr/>
            </a:pPr>
            <a:r>
              <a:rPr lang="en-US" sz="1200" b="0" kern="1200" spc="100" smtClean="0">
                <a:solidFill>
                  <a:schemeClr val="tx1"/>
                </a:solidFill>
              </a:rPr>
              <a:t>Hours worked per driver</a:t>
            </a:r>
          </a:p>
          <a:p>
            <a:pPr lvl="1">
              <a:defRPr/>
            </a:pPr>
            <a:r>
              <a:rPr lang="en-US" sz="1200" b="0" kern="1200" spc="100" smtClean="0">
                <a:solidFill>
                  <a:schemeClr val="tx1"/>
                </a:solidFill>
              </a:rPr>
              <a:t>Ratio direct/indirect personnel</a:t>
            </a:r>
          </a:p>
          <a:p>
            <a:pPr lvl="1">
              <a:defRPr/>
            </a:pPr>
            <a:r>
              <a:rPr lang="en-US" sz="1200" b="0" kern="1200" spc="100" smtClean="0">
                <a:solidFill>
                  <a:schemeClr val="tx1"/>
                </a:solidFill>
              </a:rPr>
              <a:t>Ratio of “Void” vehic-km (bus/tram)</a:t>
            </a:r>
          </a:p>
          <a:p>
            <a:pPr lvl="1">
              <a:defRPr/>
            </a:pPr>
            <a:r>
              <a:rPr lang="en-US" sz="1200" b="0" kern="1200" spc="100" smtClean="0">
                <a:solidFill>
                  <a:schemeClr val="tx1"/>
                </a:solidFill>
              </a:rPr>
              <a:t>…</a:t>
            </a:r>
            <a:endParaRPr lang="en-GB" sz="1200" b="0" kern="1200" spc="100" smtClean="0">
              <a:solidFill>
                <a:schemeClr val="tx1"/>
              </a:solidFill>
            </a:endParaRPr>
          </a:p>
          <a:p>
            <a:pPr lvl="1">
              <a:defRPr/>
            </a:pPr>
            <a:endParaRPr lang="en-GB" sz="1200" b="0" kern="1200" spc="100" dirty="0">
              <a:solidFill>
                <a:schemeClr val="tx1"/>
              </a:solidFill>
              <a:ea typeface="+mn-ea"/>
              <a:cs typeface="+mn-cs"/>
            </a:endParaRPr>
          </a:p>
        </p:txBody>
      </p:sp>
      <p:sp>
        <p:nvSpPr>
          <p:cNvPr id="9" name="Content Placeholder 2"/>
          <p:cNvSpPr txBox="1">
            <a:spLocks/>
          </p:cNvSpPr>
          <p:nvPr/>
        </p:nvSpPr>
        <p:spPr bwMode="auto">
          <a:xfrm>
            <a:off x="2781720" y="2425800"/>
            <a:ext cx="3349056"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marL="0" indent="0">
              <a:buNone/>
              <a:defRPr/>
            </a:pPr>
            <a:endParaRPr lang="en-GB" sz="1800" b="0" spc="100" dirty="0">
              <a:solidFill>
                <a:schemeClr val="tx1"/>
              </a:solidFill>
            </a:endParaRPr>
          </a:p>
          <a:p>
            <a:pPr lvl="1">
              <a:defRPr/>
            </a:pPr>
            <a:r>
              <a:rPr lang="en-GB" sz="1400" b="0" spc="100" dirty="0" smtClean="0">
                <a:solidFill>
                  <a:schemeClr val="tx1"/>
                </a:solidFill>
              </a:rPr>
              <a:t>Additional revenues from taxes (e.g. from fuel consumption, national coverage of (part of) subsidies, …)</a:t>
            </a:r>
          </a:p>
          <a:p>
            <a:pPr lvl="1">
              <a:defRPr/>
            </a:pPr>
            <a:r>
              <a:rPr lang="en-US" sz="1400" b="0" spc="100" dirty="0" smtClean="0">
                <a:solidFill>
                  <a:schemeClr val="tx1"/>
                </a:solidFill>
              </a:rPr>
              <a:t>Tendering, subcontracting of (part of) PT services or of maintenance</a:t>
            </a:r>
          </a:p>
          <a:p>
            <a:pPr lvl="1">
              <a:defRPr/>
            </a:pPr>
            <a:r>
              <a:rPr lang="en-US" sz="1400" b="0" spc="100" dirty="0" err="1" smtClean="0">
                <a:solidFill>
                  <a:schemeClr val="tx1"/>
                </a:solidFill>
              </a:rPr>
              <a:t>PPPs</a:t>
            </a:r>
            <a:r>
              <a:rPr lang="en-US" sz="1400" b="0" spc="100" dirty="0" smtClean="0">
                <a:solidFill>
                  <a:schemeClr val="tx1"/>
                </a:solidFill>
              </a:rPr>
              <a:t> (?)</a:t>
            </a:r>
          </a:p>
          <a:p>
            <a:pPr lvl="1">
              <a:defRPr/>
            </a:pPr>
            <a:r>
              <a:rPr lang="en-US" sz="1400" b="0" spc="100" dirty="0" smtClean="0">
                <a:solidFill>
                  <a:schemeClr val="tx1"/>
                </a:solidFill>
              </a:rPr>
              <a:t>…</a:t>
            </a:r>
            <a:endParaRPr lang="en-GB" sz="1400" b="0" spc="100" dirty="0">
              <a:solidFill>
                <a:schemeClr val="tx1"/>
              </a:solidFill>
            </a:endParaRPr>
          </a:p>
          <a:p>
            <a:pPr lvl="1">
              <a:defRPr/>
            </a:pPr>
            <a:endParaRPr lang="en-GB" sz="1800" spc="100" dirty="0">
              <a:solidFill>
                <a:schemeClr val="tx1"/>
              </a:solidFill>
            </a:endParaRPr>
          </a:p>
        </p:txBody>
      </p:sp>
      <p:sp>
        <p:nvSpPr>
          <p:cNvPr id="10" name="Rectangle 9"/>
          <p:cNvSpPr/>
          <p:nvPr/>
        </p:nvSpPr>
        <p:spPr>
          <a:xfrm>
            <a:off x="4525961" y="5521310"/>
            <a:ext cx="4004622" cy="492443"/>
          </a:xfrm>
          <a:prstGeom prst="rect">
            <a:avLst/>
          </a:prstGeom>
        </p:spPr>
        <p:txBody>
          <a:bodyPr wrap="none">
            <a:spAutoFit/>
          </a:bodyPr>
          <a:lstStyle/>
          <a:p>
            <a:r>
              <a:rPr lang="en-US" sz="2600" dirty="0" smtClean="0">
                <a:solidFill>
                  <a:schemeClr val="accent4"/>
                </a:solidFill>
                <a:latin typeface="+mj-lt"/>
              </a:rPr>
              <a:t>EU/world benchmarking</a:t>
            </a:r>
            <a:endParaRPr lang="en-GB" sz="2600" dirty="0">
              <a:solidFill>
                <a:schemeClr val="accent4"/>
              </a:solidFill>
              <a:latin typeface="+mj-lt"/>
            </a:endParaRPr>
          </a:p>
        </p:txBody>
      </p:sp>
      <p:sp>
        <p:nvSpPr>
          <p:cNvPr id="11" name="AutoShape 6"/>
          <p:cNvSpPr>
            <a:spLocks/>
          </p:cNvSpPr>
          <p:nvPr/>
        </p:nvSpPr>
        <p:spPr bwMode="auto">
          <a:xfrm>
            <a:off x="1117103" y="980728"/>
            <a:ext cx="6695256" cy="492125"/>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altLang="en-US" sz="1400" dirty="0" smtClean="0">
                <a:latin typeface="+mn-lt"/>
                <a:ea typeface="Times New Roman"/>
              </a:rPr>
              <a:t>Possible outcomes of analysis</a:t>
            </a:r>
            <a:endParaRPr lang="en-US" altLang="en-US" sz="1400" dirty="0">
              <a:latin typeface="+mn-lt"/>
              <a:ea typeface="Times New Roman"/>
            </a:endParaRPr>
          </a:p>
        </p:txBody>
      </p:sp>
      <p:cxnSp>
        <p:nvCxnSpPr>
          <p:cNvPr id="12" name="Straight Arrow Connector 11"/>
          <p:cNvCxnSpPr/>
          <p:nvPr/>
        </p:nvCxnSpPr>
        <p:spPr bwMode="auto">
          <a:xfrm>
            <a:off x="4377509" y="1534826"/>
            <a:ext cx="0" cy="194058"/>
          </a:xfrm>
          <a:prstGeom prst="straightConnector1">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cxnSp>
      <p:cxnSp>
        <p:nvCxnSpPr>
          <p:cNvPr id="13" name="Straight Arrow Connector 12"/>
          <p:cNvCxnSpPr/>
          <p:nvPr/>
        </p:nvCxnSpPr>
        <p:spPr bwMode="auto">
          <a:xfrm>
            <a:off x="1331640" y="1534826"/>
            <a:ext cx="0" cy="219458"/>
          </a:xfrm>
          <a:prstGeom prst="straightConnector1">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cxnSp>
      <p:cxnSp>
        <p:nvCxnSpPr>
          <p:cNvPr id="14" name="Straight Arrow Connector 13"/>
          <p:cNvCxnSpPr>
            <a:endCxn id="7" idx="0"/>
          </p:cNvCxnSpPr>
          <p:nvPr/>
        </p:nvCxnSpPr>
        <p:spPr bwMode="auto">
          <a:xfrm>
            <a:off x="7498928" y="1534826"/>
            <a:ext cx="0" cy="194058"/>
          </a:xfrm>
          <a:prstGeom prst="straightConnector1">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cxnSp>
      <p:sp>
        <p:nvSpPr>
          <p:cNvPr id="15" name="Content Placeholder 2"/>
          <p:cNvSpPr txBox="1">
            <a:spLocks/>
          </p:cNvSpPr>
          <p:nvPr/>
        </p:nvSpPr>
        <p:spPr bwMode="auto">
          <a:xfrm>
            <a:off x="5580112" y="2416696"/>
            <a:ext cx="3528392"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marL="0" indent="0">
              <a:buNone/>
              <a:defRPr/>
            </a:pPr>
            <a:endParaRPr lang="en-GB" sz="1800" b="0" spc="100" dirty="0">
              <a:solidFill>
                <a:schemeClr val="tx1"/>
              </a:solidFill>
            </a:endParaRPr>
          </a:p>
          <a:p>
            <a:pPr lvl="1">
              <a:defRPr/>
            </a:pPr>
            <a:r>
              <a:rPr lang="en-GB" sz="1400" b="0" spc="100" dirty="0" smtClean="0">
                <a:solidFill>
                  <a:schemeClr val="tx1"/>
                </a:solidFill>
              </a:rPr>
              <a:t>Re-structuring of PT company</a:t>
            </a:r>
            <a:endParaRPr lang="en-US" sz="1400" b="0" spc="100" dirty="0" smtClean="0">
              <a:solidFill>
                <a:schemeClr val="tx1"/>
              </a:solidFill>
            </a:endParaRPr>
          </a:p>
          <a:p>
            <a:pPr lvl="1">
              <a:defRPr/>
            </a:pPr>
            <a:r>
              <a:rPr lang="en-GB" sz="1400" b="0" spc="100" dirty="0" smtClean="0">
                <a:solidFill>
                  <a:schemeClr val="tx1"/>
                </a:solidFill>
              </a:rPr>
              <a:t>Outsourcing</a:t>
            </a:r>
          </a:p>
          <a:p>
            <a:pPr lvl="1">
              <a:defRPr/>
            </a:pPr>
            <a:r>
              <a:rPr lang="en-GB" sz="1400" b="0" spc="100" dirty="0" smtClean="0">
                <a:solidFill>
                  <a:schemeClr val="tx1"/>
                </a:solidFill>
              </a:rPr>
              <a:t>…</a:t>
            </a:r>
            <a:endParaRPr lang="en-GB" sz="1400" b="0" spc="100" dirty="0">
              <a:solidFill>
                <a:schemeClr val="tx1"/>
              </a:solidFill>
            </a:endParaRPr>
          </a:p>
          <a:p>
            <a:pPr lvl="1">
              <a:defRPr/>
            </a:pPr>
            <a:endParaRPr lang="en-GB" sz="1800" spc="100" dirty="0">
              <a:solidFill>
                <a:schemeClr val="tx1"/>
              </a:solidFill>
            </a:endParaRPr>
          </a:p>
        </p:txBody>
      </p:sp>
      <p:sp>
        <p:nvSpPr>
          <p:cNvPr id="17" name="Slide Number Placeholder 3"/>
          <p:cNvSpPr txBox="1">
            <a:spLocks/>
          </p:cNvSpPr>
          <p:nvPr/>
        </p:nvSpPr>
        <p:spPr bwMode="auto">
          <a:xfrm>
            <a:off x="7286625" y="6704979"/>
            <a:ext cx="1905000" cy="252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defRPr sz="900" b="0" kern="1200">
                <a:solidFill>
                  <a:schemeClr val="bg1"/>
                </a:solidFill>
                <a:latin typeface="Verdana" pitchFamily="34" charset="0"/>
                <a:ea typeface="+mn-ea"/>
                <a:cs typeface="Times New Roman" pitchFamily="18" charset="0"/>
              </a:defRPr>
            </a:lvl1pPr>
            <a:lvl2pPr marL="457200" algn="ctr" rtl="0" fontAlgn="base">
              <a:spcBef>
                <a:spcPct val="0"/>
              </a:spcBef>
              <a:spcAft>
                <a:spcPct val="0"/>
              </a:spcAft>
              <a:defRPr sz="1200" b="1" kern="1200">
                <a:solidFill>
                  <a:schemeClr val="tx1"/>
                </a:solidFill>
                <a:latin typeface="Times New Roman" pitchFamily="18" charset="0"/>
                <a:ea typeface="+mn-ea"/>
                <a:cs typeface="+mn-cs"/>
              </a:defRPr>
            </a:lvl2pPr>
            <a:lvl3pPr marL="914400" algn="ctr" rtl="0" fontAlgn="base">
              <a:spcBef>
                <a:spcPct val="0"/>
              </a:spcBef>
              <a:spcAft>
                <a:spcPct val="0"/>
              </a:spcAft>
              <a:defRPr sz="1200" b="1" kern="1200">
                <a:solidFill>
                  <a:schemeClr val="tx1"/>
                </a:solidFill>
                <a:latin typeface="Times New Roman" pitchFamily="18" charset="0"/>
                <a:ea typeface="+mn-ea"/>
                <a:cs typeface="+mn-cs"/>
              </a:defRPr>
            </a:lvl3pPr>
            <a:lvl4pPr marL="1371600" algn="ctr" rtl="0" fontAlgn="base">
              <a:spcBef>
                <a:spcPct val="0"/>
              </a:spcBef>
              <a:spcAft>
                <a:spcPct val="0"/>
              </a:spcAft>
              <a:defRPr sz="1200" b="1" kern="1200">
                <a:solidFill>
                  <a:schemeClr val="tx1"/>
                </a:solidFill>
                <a:latin typeface="Times New Roman" pitchFamily="18" charset="0"/>
                <a:ea typeface="+mn-ea"/>
                <a:cs typeface="+mn-cs"/>
              </a:defRPr>
            </a:lvl4pPr>
            <a:lvl5pPr marL="1828800" algn="ctr" rtl="0" fontAlgn="base">
              <a:spcBef>
                <a:spcPct val="0"/>
              </a:spcBef>
              <a:spcAft>
                <a:spcPct val="0"/>
              </a:spcAft>
              <a:defRPr sz="1200" b="1" kern="1200">
                <a:solidFill>
                  <a:schemeClr val="tx1"/>
                </a:solidFill>
                <a:latin typeface="Times New Roman" pitchFamily="18" charset="0"/>
                <a:ea typeface="+mn-ea"/>
                <a:cs typeface="+mn-cs"/>
              </a:defRPr>
            </a:lvl5pPr>
            <a:lvl6pPr marL="2286000" algn="l" defTabSz="914400" rtl="0" eaLnBrk="1" latinLnBrk="0" hangingPunct="1">
              <a:defRPr sz="1200" b="1" kern="1200">
                <a:solidFill>
                  <a:schemeClr val="tx1"/>
                </a:solidFill>
                <a:latin typeface="Times New Roman" pitchFamily="18" charset="0"/>
                <a:ea typeface="+mn-ea"/>
                <a:cs typeface="+mn-cs"/>
              </a:defRPr>
            </a:lvl6pPr>
            <a:lvl7pPr marL="2743200" algn="l" defTabSz="914400" rtl="0" eaLnBrk="1" latinLnBrk="0" hangingPunct="1">
              <a:defRPr sz="1200" b="1" kern="1200">
                <a:solidFill>
                  <a:schemeClr val="tx1"/>
                </a:solidFill>
                <a:latin typeface="Times New Roman" pitchFamily="18" charset="0"/>
                <a:ea typeface="+mn-ea"/>
                <a:cs typeface="+mn-cs"/>
              </a:defRPr>
            </a:lvl7pPr>
            <a:lvl8pPr marL="3200400" algn="l" defTabSz="914400" rtl="0" eaLnBrk="1" latinLnBrk="0" hangingPunct="1">
              <a:defRPr sz="1200" b="1" kern="1200">
                <a:solidFill>
                  <a:schemeClr val="tx1"/>
                </a:solidFill>
                <a:latin typeface="Times New Roman" pitchFamily="18" charset="0"/>
                <a:ea typeface="+mn-ea"/>
                <a:cs typeface="+mn-cs"/>
              </a:defRPr>
            </a:lvl8pPr>
            <a:lvl9pPr marL="3657600" algn="l" defTabSz="914400" rtl="0" eaLnBrk="1" latinLnBrk="0" hangingPunct="1">
              <a:defRPr sz="1200" b="1" kern="1200">
                <a:solidFill>
                  <a:schemeClr val="tx1"/>
                </a:solidFill>
                <a:latin typeface="Times New Roman" pitchFamily="18" charset="0"/>
                <a:ea typeface="+mn-ea"/>
                <a:cs typeface="+mn-cs"/>
              </a:defRPr>
            </a:lvl9pPr>
          </a:lstStyle>
          <a:p>
            <a:pPr>
              <a:defRPr/>
            </a:pPr>
            <a:fld id="{E9B89B00-6FDE-406B-AD92-EC35F6A7FF52}" type="slidenum">
              <a:rPr lang="en-GB" smtClean="0"/>
              <a:pPr>
                <a:defRPr/>
              </a:pPr>
              <a:t>12</a:t>
            </a:fld>
            <a:endParaRPr lang="en-GB"/>
          </a:p>
        </p:txBody>
      </p:sp>
      <p:sp>
        <p:nvSpPr>
          <p:cNvPr id="18" name="Rectangle 17"/>
          <p:cNvSpPr/>
          <p:nvPr/>
        </p:nvSpPr>
        <p:spPr>
          <a:xfrm>
            <a:off x="4849772" y="6233471"/>
            <a:ext cx="3357009" cy="492443"/>
          </a:xfrm>
          <a:prstGeom prst="rect">
            <a:avLst/>
          </a:prstGeom>
        </p:spPr>
        <p:txBody>
          <a:bodyPr wrap="none">
            <a:spAutoFit/>
          </a:bodyPr>
          <a:lstStyle/>
          <a:p>
            <a:r>
              <a:rPr lang="en-US" sz="2600" dirty="0" smtClean="0">
                <a:solidFill>
                  <a:schemeClr val="accent4"/>
                </a:solidFill>
                <a:latin typeface="+mj-lt"/>
              </a:rPr>
              <a:t>Solutions/measures</a:t>
            </a:r>
            <a:endParaRPr lang="en-GB" sz="2600" dirty="0">
              <a:solidFill>
                <a:schemeClr val="accent4"/>
              </a:solidFill>
              <a:latin typeface="+mj-lt"/>
            </a:endParaRPr>
          </a:p>
        </p:txBody>
      </p:sp>
      <p:sp>
        <p:nvSpPr>
          <p:cNvPr id="20" name="Down Arrow 19"/>
          <p:cNvSpPr/>
          <p:nvPr/>
        </p:nvSpPr>
        <p:spPr bwMode="auto">
          <a:xfrm>
            <a:off x="6294707" y="5964539"/>
            <a:ext cx="399796" cy="335607"/>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19" name="Rectangle 18"/>
          <p:cNvSpPr/>
          <p:nvPr/>
        </p:nvSpPr>
        <p:spPr>
          <a:xfrm>
            <a:off x="4169842" y="4825727"/>
            <a:ext cx="4706738" cy="492443"/>
          </a:xfrm>
          <a:prstGeom prst="rect">
            <a:avLst/>
          </a:prstGeom>
        </p:spPr>
        <p:txBody>
          <a:bodyPr wrap="none">
            <a:spAutoFit/>
          </a:bodyPr>
          <a:lstStyle/>
          <a:p>
            <a:r>
              <a:rPr lang="en-US" sz="2600" dirty="0" smtClean="0">
                <a:solidFill>
                  <a:schemeClr val="accent4"/>
                </a:solidFill>
                <a:latin typeface="+mj-lt"/>
              </a:rPr>
              <a:t>Methodology </a:t>
            </a:r>
            <a:r>
              <a:rPr lang="en-US" sz="2600" dirty="0">
                <a:solidFill>
                  <a:schemeClr val="accent4"/>
                </a:solidFill>
                <a:latin typeface="+mj-lt"/>
              </a:rPr>
              <a:t>for </a:t>
            </a:r>
            <a:r>
              <a:rPr lang="en-US" sz="2600" dirty="0" smtClean="0">
                <a:solidFill>
                  <a:schemeClr val="accent4"/>
                </a:solidFill>
                <a:latin typeface="+mj-lt"/>
              </a:rPr>
              <a:t>elaboration</a:t>
            </a:r>
            <a:endParaRPr lang="en-GB" sz="2600" dirty="0">
              <a:solidFill>
                <a:schemeClr val="accent4"/>
              </a:solidFill>
              <a:latin typeface="+mj-lt"/>
            </a:endParaRPr>
          </a:p>
        </p:txBody>
      </p:sp>
      <p:sp>
        <p:nvSpPr>
          <p:cNvPr id="21" name="Down Arrow 20"/>
          <p:cNvSpPr/>
          <p:nvPr/>
        </p:nvSpPr>
        <p:spPr bwMode="auto">
          <a:xfrm>
            <a:off x="6300192" y="5276875"/>
            <a:ext cx="399796" cy="335607"/>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07339368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8676456" cy="863600"/>
          </a:xfrm>
        </p:spPr>
        <p:txBody>
          <a:bodyPr/>
          <a:lstStyle/>
          <a:p>
            <a:r>
              <a:rPr lang="en-US" sz="2800" b="1" dirty="0" smtClean="0"/>
              <a:t>The support to the verification of PT performances under the PSC</a:t>
            </a:r>
            <a:endParaRPr lang="en-GB" sz="2800" b="1" dirty="0"/>
          </a:p>
        </p:txBody>
      </p:sp>
      <p:sp>
        <p:nvSpPr>
          <p:cNvPr id="3" name="Content Placeholder 2"/>
          <p:cNvSpPr>
            <a:spLocks noGrp="1"/>
          </p:cNvSpPr>
          <p:nvPr>
            <p:ph idx="1"/>
          </p:nvPr>
        </p:nvSpPr>
        <p:spPr>
          <a:xfrm>
            <a:off x="611560" y="1124744"/>
            <a:ext cx="7920880" cy="5256584"/>
          </a:xfrm>
        </p:spPr>
        <p:txBody>
          <a:bodyPr/>
          <a:lstStyle/>
          <a:p>
            <a:r>
              <a:rPr lang="en-US" sz="2400" dirty="0" smtClean="0"/>
              <a:t>Previous activities/analyses -&gt; definition of quantitative and qualitative parameters/indicators of PT service</a:t>
            </a:r>
          </a:p>
          <a:p>
            <a:endParaRPr lang="en-US" sz="2400" dirty="0" smtClean="0"/>
          </a:p>
          <a:p>
            <a:endParaRPr lang="en-GB" sz="2400" dirty="0" smtClean="0"/>
          </a:p>
          <a:p>
            <a:r>
              <a:rPr lang="en-US" sz="2400" dirty="0"/>
              <a:t>Methodology for PSC KPIs elaboration and verification</a:t>
            </a:r>
            <a:endParaRPr lang="en-GB" sz="2400" dirty="0"/>
          </a:p>
          <a:p>
            <a:endParaRPr lang="en-US" sz="2400" dirty="0"/>
          </a:p>
          <a:p>
            <a:endParaRPr lang="en-US" sz="2400" dirty="0" smtClean="0"/>
          </a:p>
          <a:p>
            <a:r>
              <a:rPr lang="en-US" sz="2400" dirty="0" smtClean="0"/>
              <a:t>Technical </a:t>
            </a:r>
            <a:r>
              <a:rPr lang="en-US" sz="2400" dirty="0"/>
              <a:t>annex of PSC</a:t>
            </a:r>
          </a:p>
          <a:p>
            <a:endParaRPr lang="en-GB" sz="2400" dirty="0" smtClean="0"/>
          </a:p>
          <a:p>
            <a:endParaRPr lang="en-GB" sz="2400" dirty="0" smtClean="0"/>
          </a:p>
          <a:p>
            <a:r>
              <a:rPr lang="en-GB" sz="2400" dirty="0" smtClean="0"/>
              <a:t>Organisation, procedures and supporting technologies for service quality control </a:t>
            </a:r>
            <a:r>
              <a:rPr lang="en-GB" sz="2400" dirty="0"/>
              <a:t>and </a:t>
            </a:r>
            <a:r>
              <a:rPr lang="en-GB" sz="2400" dirty="0" smtClean="0"/>
              <a:t>reporting</a:t>
            </a:r>
          </a:p>
          <a:p>
            <a:endParaRPr lang="en-US" sz="2400" dirty="0"/>
          </a:p>
          <a:p>
            <a:endParaRPr lang="en-GB" sz="2400" dirty="0" smtClean="0"/>
          </a:p>
          <a:p>
            <a:endParaRPr lang="en-US" sz="2400" dirty="0" smtClean="0"/>
          </a:p>
          <a:p>
            <a:endParaRPr lang="en-GB" sz="2400"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13</a:t>
            </a:fld>
            <a:endParaRPr lang="en-GB"/>
          </a:p>
        </p:txBody>
      </p:sp>
      <p:sp>
        <p:nvSpPr>
          <p:cNvPr id="5" name="Down Arrow 4"/>
          <p:cNvSpPr/>
          <p:nvPr/>
        </p:nvSpPr>
        <p:spPr bwMode="auto">
          <a:xfrm>
            <a:off x="2627784" y="2060848"/>
            <a:ext cx="504056" cy="648072"/>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6" name="Down Arrow 5"/>
          <p:cNvSpPr/>
          <p:nvPr/>
        </p:nvSpPr>
        <p:spPr bwMode="auto">
          <a:xfrm>
            <a:off x="2627784" y="3419475"/>
            <a:ext cx="504056" cy="648072"/>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7" name="Down Arrow 6"/>
          <p:cNvSpPr/>
          <p:nvPr/>
        </p:nvSpPr>
        <p:spPr bwMode="auto">
          <a:xfrm>
            <a:off x="2627784" y="4725144"/>
            <a:ext cx="504056" cy="648072"/>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07339368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9144000" cy="863600"/>
          </a:xfrm>
        </p:spPr>
        <p:txBody>
          <a:bodyPr/>
          <a:lstStyle/>
          <a:p>
            <a:r>
              <a:rPr lang="en-US" sz="2800" b="1" dirty="0"/>
              <a:t>AVM </a:t>
            </a:r>
            <a:r>
              <a:rPr lang="en-US" sz="2800" b="1" dirty="0" smtClean="0"/>
              <a:t>key role </a:t>
            </a:r>
            <a:r>
              <a:rPr lang="en-US" sz="2800" b="1" dirty="0"/>
              <a:t>in PT </a:t>
            </a:r>
            <a:r>
              <a:rPr lang="en-US" sz="2800" b="1" dirty="0" smtClean="0"/>
              <a:t>Service</a:t>
            </a:r>
            <a:endParaRPr lang="en-GB" sz="2800" b="1" dirty="0"/>
          </a:p>
        </p:txBody>
      </p:sp>
      <p:sp>
        <p:nvSpPr>
          <p:cNvPr id="3" name="Content Placeholder 2"/>
          <p:cNvSpPr>
            <a:spLocks noGrp="1"/>
          </p:cNvSpPr>
          <p:nvPr>
            <p:ph idx="1"/>
          </p:nvPr>
        </p:nvSpPr>
        <p:spPr>
          <a:xfrm>
            <a:off x="251520" y="620688"/>
            <a:ext cx="8712968" cy="5256584"/>
          </a:xfrm>
        </p:spPr>
        <p:txBody>
          <a:bodyPr/>
          <a:lstStyle/>
          <a:p>
            <a:endParaRPr lang="en-US" sz="2400" dirty="0"/>
          </a:p>
          <a:p>
            <a:r>
              <a:rPr lang="en-GB" sz="2400" dirty="0"/>
              <a:t>In controlling and </a:t>
            </a:r>
            <a:r>
              <a:rPr lang="en-GB" sz="2400" dirty="0" smtClean="0"/>
              <a:t>acting on </a:t>
            </a:r>
            <a:r>
              <a:rPr lang="en-GB" sz="2400" dirty="0"/>
              <a:t>regularity, reliability, </a:t>
            </a:r>
            <a:r>
              <a:rPr lang="en-GB" sz="2400" dirty="0" smtClean="0"/>
              <a:t>headway</a:t>
            </a:r>
          </a:p>
          <a:p>
            <a:endParaRPr lang="en-GB" sz="2400" dirty="0"/>
          </a:p>
          <a:p>
            <a:r>
              <a:rPr lang="en-US" sz="2400" dirty="0" smtClean="0"/>
              <a:t>Provided actual Service </a:t>
            </a:r>
            <a:r>
              <a:rPr lang="en-US" sz="2400" dirty="0"/>
              <a:t>Quality and </a:t>
            </a:r>
            <a:r>
              <a:rPr lang="en-US" sz="2400" dirty="0" smtClean="0"/>
              <a:t>Accessibility</a:t>
            </a:r>
          </a:p>
          <a:p>
            <a:endParaRPr lang="en-US" sz="2400" dirty="0" smtClean="0"/>
          </a:p>
          <a:p>
            <a:r>
              <a:rPr lang="en-US" sz="2400" dirty="0" smtClean="0"/>
              <a:t>“</a:t>
            </a:r>
            <a:r>
              <a:rPr lang="en-US" sz="2400" dirty="0"/>
              <a:t>ancillary” to other systems specially for </a:t>
            </a:r>
            <a:r>
              <a:rPr lang="en-US" sz="2400" dirty="0" smtClean="0"/>
              <a:t>e-Ticketing </a:t>
            </a:r>
            <a:r>
              <a:rPr lang="en-GB" sz="2400" dirty="0" smtClean="0"/>
              <a:t>and </a:t>
            </a:r>
            <a:r>
              <a:rPr lang="en-GB" sz="2400" dirty="0"/>
              <a:t>User </a:t>
            </a:r>
            <a:r>
              <a:rPr lang="en-GB" sz="2400" dirty="0" smtClean="0"/>
              <a:t>Information</a:t>
            </a:r>
          </a:p>
          <a:p>
            <a:endParaRPr lang="en-GB" sz="2400" dirty="0"/>
          </a:p>
          <a:p>
            <a:r>
              <a:rPr lang="en-US" sz="2400" dirty="0"/>
              <a:t>Relevant role also in services integration and interoperability</a:t>
            </a:r>
          </a:p>
          <a:p>
            <a:endParaRPr lang="en-GB" sz="2400" dirty="0" smtClean="0"/>
          </a:p>
          <a:p>
            <a:r>
              <a:rPr lang="en-GB" sz="2400" dirty="0" smtClean="0"/>
              <a:t>Fundamental </a:t>
            </a:r>
            <a:r>
              <a:rPr lang="en-GB" sz="2400" dirty="0"/>
              <a:t>for service contract </a:t>
            </a:r>
            <a:r>
              <a:rPr lang="en-GB" sz="2400" dirty="0" smtClean="0"/>
              <a:t>monitoring - </a:t>
            </a:r>
            <a:r>
              <a:rPr lang="en-US" sz="2400" dirty="0" smtClean="0"/>
              <a:t>Allowing </a:t>
            </a:r>
            <a:r>
              <a:rPr lang="en-US" sz="2400" dirty="0"/>
              <a:t>performances collection and </a:t>
            </a:r>
            <a:r>
              <a:rPr lang="en-US" sz="2400" dirty="0" smtClean="0"/>
              <a:t>reporting</a:t>
            </a:r>
          </a:p>
          <a:p>
            <a:endParaRPr lang="en-US" sz="2400" dirty="0"/>
          </a:p>
          <a:p>
            <a:pPr marL="0" indent="0">
              <a:buNone/>
            </a:pPr>
            <a:r>
              <a:rPr lang="en-US" sz="2400" dirty="0" smtClean="0"/>
              <a:t>Different R&amp;D projects on this – national and EU-funded</a:t>
            </a:r>
            <a:endParaRPr lang="en-GB" sz="2400" b="1" u="sng" dirty="0"/>
          </a:p>
        </p:txBody>
      </p:sp>
      <p:sp>
        <p:nvSpPr>
          <p:cNvPr id="5" name="Down Arrow 4"/>
          <p:cNvSpPr/>
          <p:nvPr/>
        </p:nvSpPr>
        <p:spPr bwMode="auto">
          <a:xfrm>
            <a:off x="1259632" y="1556792"/>
            <a:ext cx="432048" cy="432048"/>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6" name="Down Arrow 5"/>
          <p:cNvSpPr/>
          <p:nvPr/>
        </p:nvSpPr>
        <p:spPr bwMode="auto">
          <a:xfrm>
            <a:off x="1259632" y="2420888"/>
            <a:ext cx="432048" cy="432048"/>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7" name="Down Arrow 6"/>
          <p:cNvSpPr/>
          <p:nvPr/>
        </p:nvSpPr>
        <p:spPr bwMode="auto">
          <a:xfrm>
            <a:off x="1259632" y="3645024"/>
            <a:ext cx="432048" cy="432048"/>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8" name="Down Arrow 7"/>
          <p:cNvSpPr/>
          <p:nvPr/>
        </p:nvSpPr>
        <p:spPr bwMode="auto">
          <a:xfrm>
            <a:off x="1259632" y="4509120"/>
            <a:ext cx="432048" cy="432048"/>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07339368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9144000" cy="863600"/>
          </a:xfrm>
        </p:spPr>
        <p:txBody>
          <a:bodyPr/>
          <a:lstStyle/>
          <a:p>
            <a:r>
              <a:rPr lang="en-US" b="1" dirty="0"/>
              <a:t>AVM </a:t>
            </a:r>
            <a:r>
              <a:rPr lang="en-US" b="1" dirty="0" smtClean="0"/>
              <a:t>role </a:t>
            </a:r>
            <a:r>
              <a:rPr lang="en-US" b="1" dirty="0"/>
              <a:t>in PT </a:t>
            </a:r>
            <a:r>
              <a:rPr lang="en-US" b="1" dirty="0" smtClean="0"/>
              <a:t>Service monitoring</a:t>
            </a:r>
            <a:endParaRPr lang="en-GB" b="1"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15</a:t>
            </a:fld>
            <a:endParaRPr lang="en-GB"/>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786" t="19999" r="31163" b="18572"/>
          <a:stretch/>
        </p:blipFill>
        <p:spPr bwMode="auto">
          <a:xfrm>
            <a:off x="4041218" y="3457574"/>
            <a:ext cx="5102782" cy="3385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l="13844" t="16758" r="29456" b="15215"/>
          <a:stretch/>
        </p:blipFill>
        <p:spPr bwMode="auto">
          <a:xfrm>
            <a:off x="-1" y="899195"/>
            <a:ext cx="5337555" cy="3600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339368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9144000" cy="863600"/>
          </a:xfrm>
        </p:spPr>
        <p:txBody>
          <a:bodyPr/>
          <a:lstStyle/>
          <a:p>
            <a:endParaRPr lang="en-GB" b="1" dirty="0"/>
          </a:p>
        </p:txBody>
      </p:sp>
      <p:sp>
        <p:nvSpPr>
          <p:cNvPr id="7" name="Textfeld 1"/>
          <p:cNvSpPr txBox="1"/>
          <p:nvPr/>
        </p:nvSpPr>
        <p:spPr>
          <a:xfrm>
            <a:off x="928982" y="4494599"/>
            <a:ext cx="8208912" cy="2246769"/>
          </a:xfrm>
          <a:prstGeom prst="rect">
            <a:avLst/>
          </a:prstGeom>
          <a:noFill/>
        </p:spPr>
        <p:txBody>
          <a:bodyPr wrap="square" rtlCol="0">
            <a:spAutoFit/>
          </a:bodyPr>
          <a:lstStyle/>
          <a:p>
            <a:r>
              <a:rPr lang="en-GB" sz="2000" dirty="0" smtClean="0">
                <a:solidFill>
                  <a:srgbClr val="C00000"/>
                </a:solidFill>
                <a:latin typeface="Arial"/>
                <a:cs typeface="Arial"/>
              </a:rPr>
              <a:t>Thank you for your attention……</a:t>
            </a:r>
            <a:endParaRPr lang="en-GB" sz="2000" dirty="0">
              <a:solidFill>
                <a:srgbClr val="C00000"/>
              </a:solidFill>
              <a:latin typeface="Arial"/>
              <a:cs typeface="Arial"/>
            </a:endParaRPr>
          </a:p>
          <a:p>
            <a:endParaRPr lang="en-GB" sz="2000" dirty="0" smtClean="0">
              <a:solidFill>
                <a:srgbClr val="C00000"/>
              </a:solidFill>
              <a:latin typeface="Arial"/>
              <a:cs typeface="Arial"/>
            </a:endParaRPr>
          </a:p>
          <a:p>
            <a:endParaRPr lang="en-GB" sz="2000" dirty="0">
              <a:solidFill>
                <a:srgbClr val="C00000"/>
              </a:solidFill>
              <a:latin typeface="Arial"/>
              <a:cs typeface="Arial"/>
            </a:endParaRPr>
          </a:p>
          <a:p>
            <a:r>
              <a:rPr lang="en-GB" sz="2000" dirty="0" smtClean="0">
                <a:solidFill>
                  <a:srgbClr val="C00000"/>
                </a:solidFill>
                <a:latin typeface="Arial"/>
                <a:cs typeface="Arial"/>
              </a:rPr>
              <a:t>				</a:t>
            </a:r>
            <a:endParaRPr lang="en-GB" sz="2000" dirty="0">
              <a:solidFill>
                <a:srgbClr val="C00000"/>
              </a:solidFill>
            </a:endParaRPr>
          </a:p>
          <a:p>
            <a:r>
              <a:rPr lang="en-GB" sz="2000" dirty="0">
                <a:solidFill>
                  <a:srgbClr val="C00000"/>
                </a:solidFill>
              </a:rPr>
              <a:t> </a:t>
            </a:r>
            <a:r>
              <a:rPr lang="en-GB" sz="2000" dirty="0" smtClean="0">
                <a:solidFill>
                  <a:srgbClr val="C00000"/>
                </a:solidFill>
              </a:rPr>
              <a:t>			</a:t>
            </a:r>
            <a:r>
              <a:rPr lang="en-GB" sz="2000" dirty="0" smtClean="0">
                <a:solidFill>
                  <a:srgbClr val="C00000"/>
                </a:solidFill>
                <a:latin typeface="Arial"/>
                <a:cs typeface="Arial"/>
              </a:rPr>
              <a:t>JASPERS </a:t>
            </a:r>
            <a:r>
              <a:rPr lang="en-GB" sz="2000" dirty="0">
                <a:solidFill>
                  <a:srgbClr val="C00000"/>
                </a:solidFill>
                <a:latin typeface="Arial"/>
                <a:cs typeface="Arial"/>
              </a:rPr>
              <a:t>Transport Team Vienna 	</a:t>
            </a:r>
          </a:p>
          <a:p>
            <a:endParaRPr lang="en-GB" sz="2000" dirty="0" smtClean="0">
              <a:solidFill>
                <a:srgbClr val="C00000"/>
              </a:solidFill>
              <a:latin typeface="Arial"/>
              <a:cs typeface="Arial"/>
            </a:endParaRPr>
          </a:p>
          <a:p>
            <a:r>
              <a:rPr lang="en-GB" sz="2000" dirty="0">
                <a:solidFill>
                  <a:srgbClr val="C00000"/>
                </a:solidFill>
                <a:latin typeface="Arial"/>
                <a:cs typeface="Arial"/>
              </a:rPr>
              <a:t>	</a:t>
            </a:r>
            <a:r>
              <a:rPr lang="en-GB" sz="2000" dirty="0" smtClean="0">
                <a:solidFill>
                  <a:srgbClr val="C00000"/>
                </a:solidFill>
                <a:latin typeface="Arial"/>
                <a:cs typeface="Arial"/>
              </a:rPr>
              <a:t>	</a:t>
            </a:r>
            <a:endParaRPr lang="en-GB" sz="2000" dirty="0">
              <a:solidFill>
                <a:srgbClr val="C00000"/>
              </a:solidFill>
              <a:latin typeface="Arial"/>
              <a:cs typeface="Arial"/>
            </a:endParaRPr>
          </a:p>
        </p:txBody>
      </p:sp>
      <p:sp>
        <p:nvSpPr>
          <p:cNvPr id="8" name="Rechteck 2"/>
          <p:cNvSpPr/>
          <p:nvPr/>
        </p:nvSpPr>
        <p:spPr>
          <a:xfrm>
            <a:off x="683568" y="1628800"/>
            <a:ext cx="7488832" cy="1988237"/>
          </a:xfrm>
          <a:prstGeom prst="rect">
            <a:avLst/>
          </a:prstGeom>
        </p:spPr>
        <p:txBody>
          <a:bodyPr wrap="square">
            <a:spAutoFit/>
          </a:bodyPr>
          <a:lstStyle/>
          <a:p>
            <a:pPr marL="342900" indent="-342900" algn="ctr">
              <a:spcBef>
                <a:spcPct val="20000"/>
              </a:spcBef>
              <a:buClr>
                <a:schemeClr val="hlink"/>
              </a:buClr>
              <a:buSzPct val="70000"/>
              <a:buFont typeface="Wingdings" charset="0"/>
              <a:buNone/>
              <a:defRPr/>
            </a:pPr>
            <a:r>
              <a:rPr lang="en-AU" sz="2800" b="1" u="sng" dirty="0" smtClean="0">
                <a:solidFill>
                  <a:srgbClr val="C00000"/>
                </a:solidFill>
                <a:latin typeface="+mj-lt"/>
                <a:cs typeface="Times New Roman" charset="0"/>
              </a:rPr>
              <a:t>„A sustainable transport system is </a:t>
            </a:r>
            <a:r>
              <a:rPr lang="en-AU" sz="2800" b="1" u="sng" dirty="0">
                <a:solidFill>
                  <a:srgbClr val="C00000"/>
                </a:solidFill>
                <a:latin typeface="+mj-lt"/>
                <a:cs typeface="Times New Roman" charset="0"/>
              </a:rPr>
              <a:t>nothing else then applying common </a:t>
            </a:r>
            <a:r>
              <a:rPr lang="en-AU" sz="2800" b="1" u="sng" dirty="0" smtClean="0">
                <a:solidFill>
                  <a:srgbClr val="C00000"/>
                </a:solidFill>
                <a:latin typeface="+mj-lt"/>
                <a:cs typeface="Times New Roman" charset="0"/>
              </a:rPr>
              <a:t>sense…</a:t>
            </a:r>
          </a:p>
          <a:p>
            <a:pPr marL="342900" indent="-342900" algn="ctr">
              <a:spcBef>
                <a:spcPct val="20000"/>
              </a:spcBef>
              <a:buClr>
                <a:schemeClr val="hlink"/>
              </a:buClr>
              <a:buSzPct val="70000"/>
              <a:buFont typeface="Wingdings" charset="0"/>
              <a:buNone/>
              <a:defRPr/>
            </a:pPr>
            <a:endParaRPr lang="en-AU" sz="2800" b="1" u="sng" dirty="0" smtClean="0">
              <a:solidFill>
                <a:srgbClr val="C00000"/>
              </a:solidFill>
              <a:effectLst>
                <a:outerShdw blurRad="38100" dist="38100" dir="2700000" algn="tl">
                  <a:srgbClr val="DDDDDD"/>
                </a:outerShdw>
              </a:effectLst>
              <a:latin typeface="+mj-lt"/>
              <a:cs typeface="Times New Roman" charset="0"/>
            </a:endParaRPr>
          </a:p>
          <a:p>
            <a:pPr marL="342900" indent="-342900" algn="ctr">
              <a:spcBef>
                <a:spcPct val="20000"/>
              </a:spcBef>
              <a:buClr>
                <a:schemeClr val="hlink"/>
              </a:buClr>
              <a:buSzPct val="70000"/>
              <a:buFont typeface="Wingdings" charset="0"/>
              <a:buNone/>
              <a:defRPr/>
            </a:pPr>
            <a:r>
              <a:rPr lang="en-AU" sz="2800" i="1" u="sng" dirty="0" smtClean="0">
                <a:solidFill>
                  <a:srgbClr val="C00000"/>
                </a:solidFill>
                <a:effectLst>
                  <a:outerShdw blurRad="38100" dist="38100" dir="2700000" algn="tl">
                    <a:srgbClr val="DDDDDD"/>
                  </a:outerShdw>
                </a:effectLst>
                <a:latin typeface="+mj-lt"/>
                <a:cs typeface="Times New Roman" charset="0"/>
              </a:rPr>
              <a:t>Based on experience and know-how…”</a:t>
            </a:r>
            <a:endParaRPr lang="en-AU" sz="2800" b="1" i="1" u="sng" dirty="0">
              <a:solidFill>
                <a:srgbClr val="C00000"/>
              </a:solidFill>
              <a:effectLst>
                <a:outerShdw blurRad="38100" dist="38100" dir="2700000" algn="tl">
                  <a:srgbClr val="DDDDDD"/>
                </a:outerShdw>
              </a:effectLst>
              <a:latin typeface="+mj-lt"/>
              <a:cs typeface="Times New Roman" charset="0"/>
            </a:endParaRPr>
          </a:p>
        </p:txBody>
      </p:sp>
    </p:spTree>
    <p:extLst>
      <p:ext uri="{BB962C8B-B14F-4D97-AF65-F5344CB8AC3E}">
        <p14:creationId xmlns:p14="http://schemas.microsoft.com/office/powerpoint/2010/main" val="373755658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8820472" cy="863600"/>
          </a:xfrm>
        </p:spPr>
        <p:txBody>
          <a:bodyPr/>
          <a:lstStyle/>
          <a:p>
            <a:r>
              <a:rPr lang="en-US" sz="2800" b="1" dirty="0" smtClean="0"/>
              <a:t>Sustainability considerations (1)</a:t>
            </a:r>
            <a:endParaRPr lang="en-GB" sz="2800" b="1"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2</a:t>
            </a:fld>
            <a:endParaRPr lang="en-GB"/>
          </a:p>
        </p:txBody>
      </p:sp>
      <p:grpSp>
        <p:nvGrpSpPr>
          <p:cNvPr id="6" name="Group 5"/>
          <p:cNvGrpSpPr/>
          <p:nvPr/>
        </p:nvGrpSpPr>
        <p:grpSpPr>
          <a:xfrm>
            <a:off x="1259632" y="1412776"/>
            <a:ext cx="6408712" cy="3819489"/>
            <a:chOff x="-261061" y="0"/>
            <a:chExt cx="4490245" cy="3108546"/>
          </a:xfrm>
        </p:grpSpPr>
        <p:sp>
          <p:nvSpPr>
            <p:cNvPr id="7" name="Alternativer Prozess 1"/>
            <p:cNvSpPr>
              <a:spLocks noChangeArrowheads="1"/>
            </p:cNvSpPr>
            <p:nvPr/>
          </p:nvSpPr>
          <p:spPr bwMode="auto">
            <a:xfrm>
              <a:off x="1403861" y="2226980"/>
              <a:ext cx="1179780" cy="881566"/>
            </a:xfrm>
            <a:prstGeom prst="flowChartAlternateProcess">
              <a:avLst/>
            </a:prstGeom>
            <a:solidFill>
              <a:srgbClr val="00B0F0"/>
            </a:solidFill>
            <a:ln w="9525">
              <a:solidFill>
                <a:srgbClr val="4A7EBB"/>
              </a:solidFill>
              <a:miter lim="800000"/>
              <a:headEnd/>
              <a:tailEnd/>
            </a:ln>
            <a:effectLst>
              <a:outerShdw dist="23000" dir="5400000"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sz="1400" dirty="0">
                  <a:latin typeface="+mn-lt"/>
                  <a:ea typeface="Times New Roman"/>
                </a:rPr>
                <a:t>INCOME</a:t>
              </a:r>
              <a:endParaRPr lang="en-GB" sz="1400" dirty="0">
                <a:latin typeface="+mn-lt"/>
                <a:ea typeface="Times New Roman"/>
              </a:endParaRPr>
            </a:p>
            <a:p>
              <a:pPr>
                <a:spcAft>
                  <a:spcPts val="0"/>
                </a:spcAft>
              </a:pPr>
              <a:r>
                <a:rPr lang="en-US" sz="1400" dirty="0">
                  <a:latin typeface="+mn-lt"/>
                  <a:ea typeface="Times New Roman"/>
                </a:rPr>
                <a:t> </a:t>
              </a:r>
              <a:endParaRPr lang="en-GB" sz="1400" dirty="0">
                <a:latin typeface="+mn-lt"/>
                <a:ea typeface="Times New Roman"/>
              </a:endParaRPr>
            </a:p>
            <a:p>
              <a:pPr>
                <a:spcAft>
                  <a:spcPts val="0"/>
                </a:spcAft>
              </a:pPr>
              <a:r>
                <a:rPr lang="en-US" sz="1400" dirty="0" smtClean="0">
                  <a:latin typeface="+mn-lt"/>
                  <a:ea typeface="Times New Roman"/>
                </a:rPr>
                <a:t>Revenues Subsidies</a:t>
              </a:r>
              <a:endParaRPr lang="en-GB" sz="1400" dirty="0">
                <a:latin typeface="+mn-lt"/>
                <a:ea typeface="Times New Roman"/>
              </a:endParaRPr>
            </a:p>
            <a:p>
              <a:pPr>
                <a:spcAft>
                  <a:spcPts val="0"/>
                </a:spcAft>
              </a:pPr>
              <a:r>
                <a:rPr lang="en-US" sz="1400" dirty="0">
                  <a:latin typeface="+mn-lt"/>
                  <a:ea typeface="Times New Roman"/>
                </a:rPr>
                <a:t> </a:t>
              </a:r>
              <a:endParaRPr lang="en-GB" sz="1400" dirty="0">
                <a:latin typeface="+mn-lt"/>
                <a:ea typeface="Times New Roman"/>
              </a:endParaRPr>
            </a:p>
          </p:txBody>
        </p:sp>
        <p:sp>
          <p:nvSpPr>
            <p:cNvPr id="8" name="AutoShape 7"/>
            <p:cNvSpPr>
              <a:spLocks noChangeArrowheads="1"/>
            </p:cNvSpPr>
            <p:nvPr/>
          </p:nvSpPr>
          <p:spPr bwMode="auto">
            <a:xfrm>
              <a:off x="2976092" y="0"/>
              <a:ext cx="1253092" cy="988493"/>
            </a:xfrm>
            <a:prstGeom prst="flowChartAlternateProcess">
              <a:avLst/>
            </a:prstGeom>
            <a:solidFill>
              <a:srgbClr val="00B0F0"/>
            </a:solidFill>
            <a:ln w="9525">
              <a:solidFill>
                <a:srgbClr val="4A7EBB"/>
              </a:solidFill>
              <a:miter lim="800000"/>
              <a:headEnd/>
              <a:tailEnd/>
            </a:ln>
            <a:effectLst>
              <a:outerShdw dist="23000" dir="5400000" rotWithShape="0">
                <a:srgbClr val="808080">
                  <a:alpha val="34999"/>
                </a:srgbClr>
              </a:outerShdw>
            </a:effectLst>
          </p:spPr>
          <p:txBody>
            <a:bodyPr rot="0" vert="horz" wrap="square" lIns="91440" tIns="45720" rIns="91440" bIns="45720" anchor="t" anchorCtr="0" upright="1">
              <a:noAutofit/>
            </a:bodyPr>
            <a:lstStyle/>
            <a:p>
              <a:pPr algn="ctr">
                <a:spcAft>
                  <a:spcPts val="0"/>
                </a:spcAft>
              </a:pPr>
              <a:r>
                <a:rPr lang="en-US" sz="1400" dirty="0" smtClean="0">
                  <a:latin typeface="+mn-lt"/>
                  <a:ea typeface="Times New Roman"/>
                </a:rPr>
                <a:t>OPEX</a:t>
              </a:r>
            </a:p>
            <a:p>
              <a:pPr algn="ctr">
                <a:spcAft>
                  <a:spcPts val="0"/>
                </a:spcAft>
              </a:pPr>
              <a:endParaRPr lang="en-US" sz="1400" dirty="0">
                <a:latin typeface="+mn-lt"/>
                <a:ea typeface="Times New Roman"/>
              </a:endParaRPr>
            </a:p>
            <a:p>
              <a:pPr>
                <a:spcAft>
                  <a:spcPts val="0"/>
                </a:spcAft>
              </a:pPr>
              <a:r>
                <a:rPr lang="en-GB" sz="1400" dirty="0">
                  <a:latin typeface="+mn-lt"/>
                  <a:ea typeface="Times New Roman"/>
                </a:rPr>
                <a:t>Operations</a:t>
              </a:r>
            </a:p>
            <a:p>
              <a:pPr>
                <a:spcAft>
                  <a:spcPts val="0"/>
                </a:spcAft>
              </a:pPr>
              <a:r>
                <a:rPr lang="en-GB" sz="1400" dirty="0">
                  <a:latin typeface="+mn-lt"/>
                  <a:ea typeface="Times New Roman"/>
                </a:rPr>
                <a:t>Maintenance</a:t>
              </a:r>
            </a:p>
            <a:p>
              <a:pPr algn="ctr">
                <a:spcAft>
                  <a:spcPts val="0"/>
                </a:spcAft>
              </a:pPr>
              <a:r>
                <a:rPr lang="en-US" sz="1000" dirty="0">
                  <a:effectLst/>
                  <a:latin typeface="Times New Roman"/>
                  <a:ea typeface="Times New Roman"/>
                </a:rPr>
                <a:t> </a:t>
              </a:r>
              <a:endParaRPr lang="en-GB" sz="1000" dirty="0">
                <a:effectLst/>
                <a:latin typeface="Times New Roman"/>
                <a:ea typeface="Times New Roman"/>
              </a:endParaRPr>
            </a:p>
            <a:p>
              <a:pPr>
                <a:spcAft>
                  <a:spcPts val="0"/>
                </a:spcAft>
              </a:pPr>
              <a:r>
                <a:rPr lang="en-US" sz="1000" dirty="0">
                  <a:effectLst/>
                  <a:latin typeface="Times New Roman"/>
                  <a:ea typeface="Times New Roman"/>
                </a:rPr>
                <a:t> </a:t>
              </a:r>
              <a:endParaRPr lang="en-GB" sz="1000" dirty="0">
                <a:effectLst/>
                <a:latin typeface="Times New Roman"/>
                <a:ea typeface="Times New Roman"/>
              </a:endParaRPr>
            </a:p>
          </p:txBody>
        </p:sp>
        <p:sp>
          <p:nvSpPr>
            <p:cNvPr id="9" name="AutoShape 8"/>
            <p:cNvSpPr>
              <a:spLocks noChangeArrowheads="1"/>
            </p:cNvSpPr>
            <p:nvPr/>
          </p:nvSpPr>
          <p:spPr bwMode="auto">
            <a:xfrm>
              <a:off x="-261061" y="2540"/>
              <a:ext cx="1305304" cy="985953"/>
            </a:xfrm>
            <a:prstGeom prst="flowChartAlternateProcess">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lgn="ctr">
                <a:spcAft>
                  <a:spcPts val="0"/>
                </a:spcAft>
              </a:pPr>
              <a:r>
                <a:rPr lang="en-US" sz="1400" dirty="0">
                  <a:effectLst/>
                  <a:latin typeface="+mn-lt"/>
                  <a:ea typeface="Times New Roman"/>
                </a:rPr>
                <a:t>CAPEX</a:t>
              </a:r>
              <a:endParaRPr lang="en-GB" sz="1400" dirty="0">
                <a:effectLst/>
                <a:latin typeface="+mn-lt"/>
                <a:ea typeface="Times New Roman"/>
              </a:endParaRPr>
            </a:p>
            <a:p>
              <a:pPr algn="ctr">
                <a:spcAft>
                  <a:spcPts val="0"/>
                </a:spcAft>
              </a:pPr>
              <a:r>
                <a:rPr lang="en-US" sz="1400" dirty="0">
                  <a:effectLst/>
                  <a:latin typeface="+mn-lt"/>
                  <a:ea typeface="Times New Roman"/>
                </a:rPr>
                <a:t> </a:t>
              </a:r>
              <a:endParaRPr lang="en-GB" sz="800" dirty="0">
                <a:effectLst/>
                <a:latin typeface="+mn-lt"/>
                <a:ea typeface="Times New Roman"/>
              </a:endParaRPr>
            </a:p>
            <a:p>
              <a:pPr>
                <a:spcAft>
                  <a:spcPts val="0"/>
                </a:spcAft>
              </a:pPr>
              <a:r>
                <a:rPr lang="en-US" sz="1400" dirty="0">
                  <a:effectLst/>
                  <a:latin typeface="+mn-lt"/>
                  <a:ea typeface="Times New Roman"/>
                </a:rPr>
                <a:t>EU support</a:t>
              </a:r>
              <a:endParaRPr lang="en-GB" sz="1400" dirty="0">
                <a:effectLst/>
                <a:latin typeface="+mn-lt"/>
                <a:ea typeface="Times New Roman"/>
              </a:endParaRPr>
            </a:p>
            <a:p>
              <a:pPr>
                <a:spcAft>
                  <a:spcPts val="0"/>
                </a:spcAft>
              </a:pPr>
              <a:r>
                <a:rPr lang="en-US" sz="1400" dirty="0" smtClean="0">
                  <a:effectLst/>
                  <a:latin typeface="+mn-lt"/>
                  <a:ea typeface="Times New Roman"/>
                </a:rPr>
                <a:t>National  support</a:t>
              </a:r>
            </a:p>
            <a:p>
              <a:pPr>
                <a:spcAft>
                  <a:spcPts val="0"/>
                </a:spcAft>
              </a:pPr>
              <a:r>
                <a:rPr lang="en-US" sz="1400" dirty="0" smtClean="0">
                  <a:latin typeface="+mn-lt"/>
                  <a:ea typeface="Times New Roman"/>
                </a:rPr>
                <a:t>…</a:t>
              </a:r>
              <a:endParaRPr lang="en-US" sz="1400" dirty="0" smtClean="0">
                <a:effectLst/>
                <a:latin typeface="+mn-lt"/>
                <a:ea typeface="Times New Roman"/>
              </a:endParaRPr>
            </a:p>
          </p:txBody>
        </p:sp>
        <p:sp>
          <p:nvSpPr>
            <p:cNvPr id="10" name="Pfeil nach links und rechts 1"/>
            <p:cNvSpPr>
              <a:spLocks noChangeArrowheads="1"/>
            </p:cNvSpPr>
            <p:nvPr/>
          </p:nvSpPr>
          <p:spPr bwMode="auto">
            <a:xfrm>
              <a:off x="1224336" y="345690"/>
              <a:ext cx="1595120" cy="223520"/>
            </a:xfrm>
            <a:prstGeom prst="leftRightArrow">
              <a:avLst>
                <a:gd name="adj1" fmla="val 50000"/>
                <a:gd name="adj2" fmla="val 237879"/>
              </a:avLst>
            </a:prstGeom>
            <a:solidFill>
              <a:srgbClr val="92D050"/>
            </a:solidFill>
            <a:ln w="9525">
              <a:solidFill>
                <a:srgbClr val="4A7EBB"/>
              </a:solidFill>
              <a:miter lim="800000"/>
              <a:headEnd/>
              <a:tailEnd/>
            </a:ln>
            <a:effectLst>
              <a:outerShdw dist="23000" dir="5400000" rotWithShape="0">
                <a:srgbClr val="808080">
                  <a:alpha val="34999"/>
                </a:srgbClr>
              </a:outerShdw>
            </a:effectLst>
          </p:spPr>
          <p:txBody>
            <a:bodyPr rot="0" vert="horz" wrap="square" lIns="91440" tIns="45720" rIns="91440" bIns="45720" anchor="t" anchorCtr="0" upright="1">
              <a:noAutofit/>
            </a:bodyPr>
            <a:lstStyle/>
            <a:p>
              <a:endParaRPr lang="en-GB"/>
            </a:p>
          </p:txBody>
        </p:sp>
        <p:sp>
          <p:nvSpPr>
            <p:cNvPr id="11" name="AutoShape 16"/>
            <p:cNvSpPr>
              <a:spLocks noChangeArrowheads="1"/>
            </p:cNvSpPr>
            <p:nvPr/>
          </p:nvSpPr>
          <p:spPr bwMode="auto">
            <a:xfrm rot="-7964697">
              <a:off x="33337" y="1557338"/>
              <a:ext cx="1608455" cy="205740"/>
            </a:xfrm>
            <a:prstGeom prst="leftRightArrow">
              <a:avLst>
                <a:gd name="adj1" fmla="val 50000"/>
                <a:gd name="adj2" fmla="val 260597"/>
              </a:avLst>
            </a:prstGeom>
            <a:solidFill>
              <a:srgbClr val="92D050"/>
            </a:solidFill>
            <a:ln w="9525">
              <a:solidFill>
                <a:srgbClr val="4A7EBB"/>
              </a:solidFill>
              <a:miter lim="800000"/>
              <a:headEnd/>
              <a:tailEnd/>
            </a:ln>
            <a:effectLst>
              <a:outerShdw dist="23000" dir="5400000" rotWithShape="0">
                <a:srgbClr val="808080">
                  <a:alpha val="34999"/>
                </a:srgbClr>
              </a:outerShdw>
            </a:effectLst>
          </p:spPr>
          <p:txBody>
            <a:bodyPr rot="0" vert="horz" wrap="square" lIns="91440" tIns="45720" rIns="91440" bIns="45720" anchor="t" anchorCtr="0" upright="1">
              <a:noAutofit/>
            </a:bodyPr>
            <a:lstStyle/>
            <a:p>
              <a:endParaRPr lang="en-GB"/>
            </a:p>
          </p:txBody>
        </p:sp>
        <p:sp>
          <p:nvSpPr>
            <p:cNvPr id="12" name="AutoShape 17"/>
            <p:cNvSpPr>
              <a:spLocks noChangeArrowheads="1"/>
            </p:cNvSpPr>
            <p:nvPr/>
          </p:nvSpPr>
          <p:spPr bwMode="auto">
            <a:xfrm rot="18487035">
              <a:off x="2309832" y="1543050"/>
              <a:ext cx="1448435" cy="210820"/>
            </a:xfrm>
            <a:prstGeom prst="leftRightArrow">
              <a:avLst>
                <a:gd name="adj1" fmla="val 50000"/>
                <a:gd name="adj2" fmla="val 229016"/>
              </a:avLst>
            </a:prstGeom>
            <a:solidFill>
              <a:srgbClr val="92D050"/>
            </a:solidFill>
            <a:ln w="9525">
              <a:solidFill>
                <a:srgbClr val="4A7EBB"/>
              </a:solidFill>
              <a:miter lim="800000"/>
              <a:headEnd/>
              <a:tailEnd/>
            </a:ln>
            <a:effectLst>
              <a:outerShdw dist="23000" dir="5400000" rotWithShape="0">
                <a:srgbClr val="808080">
                  <a:alpha val="34999"/>
                </a:srgbClr>
              </a:outerShdw>
            </a:effectLst>
          </p:spPr>
          <p:txBody>
            <a:bodyPr rot="0" vert="horz" wrap="square" lIns="91440" tIns="45720" rIns="91440" bIns="45720" anchor="t" anchorCtr="0" upright="1">
              <a:noAutofit/>
            </a:bodyPr>
            <a:lstStyle/>
            <a:p>
              <a:endParaRPr lang="en-GB"/>
            </a:p>
          </p:txBody>
        </p:sp>
      </p:grpSp>
      <p:sp>
        <p:nvSpPr>
          <p:cNvPr id="13" name="Title 1"/>
          <p:cNvSpPr txBox="1">
            <a:spLocks/>
          </p:cNvSpPr>
          <p:nvPr/>
        </p:nvSpPr>
        <p:spPr bwMode="auto">
          <a:xfrm>
            <a:off x="16496" y="5805760"/>
            <a:ext cx="9127504"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a:solidFill>
                  <a:srgbClr val="333399"/>
                </a:solidFill>
                <a:latin typeface="+mj-lt"/>
                <a:ea typeface="+mj-ea"/>
                <a:cs typeface="+mj-cs"/>
              </a:defRPr>
            </a:lvl1pPr>
            <a:lvl2pPr algn="ctr" rtl="0" eaLnBrk="0" fontAlgn="base" hangingPunct="0">
              <a:spcBef>
                <a:spcPct val="0"/>
              </a:spcBef>
              <a:spcAft>
                <a:spcPct val="0"/>
              </a:spcAft>
              <a:defRPr sz="3000">
                <a:solidFill>
                  <a:srgbClr val="333399"/>
                </a:solidFill>
                <a:latin typeface="Arial" charset="0"/>
              </a:defRPr>
            </a:lvl2pPr>
            <a:lvl3pPr algn="ctr" rtl="0" eaLnBrk="0" fontAlgn="base" hangingPunct="0">
              <a:spcBef>
                <a:spcPct val="0"/>
              </a:spcBef>
              <a:spcAft>
                <a:spcPct val="0"/>
              </a:spcAft>
              <a:defRPr sz="3000">
                <a:solidFill>
                  <a:srgbClr val="333399"/>
                </a:solidFill>
                <a:latin typeface="Arial" charset="0"/>
              </a:defRPr>
            </a:lvl3pPr>
            <a:lvl4pPr algn="ctr" rtl="0" eaLnBrk="0" fontAlgn="base" hangingPunct="0">
              <a:spcBef>
                <a:spcPct val="0"/>
              </a:spcBef>
              <a:spcAft>
                <a:spcPct val="0"/>
              </a:spcAft>
              <a:defRPr sz="3000">
                <a:solidFill>
                  <a:srgbClr val="333399"/>
                </a:solidFill>
                <a:latin typeface="Arial" charset="0"/>
              </a:defRPr>
            </a:lvl4pPr>
            <a:lvl5pPr algn="ctr" rtl="0" eaLnBrk="0" fontAlgn="base" hangingPunct="0">
              <a:spcBef>
                <a:spcPct val="0"/>
              </a:spcBef>
              <a:spcAft>
                <a:spcPct val="0"/>
              </a:spcAft>
              <a:defRPr sz="3000">
                <a:solidFill>
                  <a:srgbClr val="333399"/>
                </a:solidFill>
                <a:latin typeface="Arial" charset="0"/>
              </a:defRPr>
            </a:lvl5pPr>
            <a:lvl6pPr marL="457200" algn="ctr" rtl="0" fontAlgn="base">
              <a:spcBef>
                <a:spcPct val="0"/>
              </a:spcBef>
              <a:spcAft>
                <a:spcPct val="0"/>
              </a:spcAft>
              <a:defRPr sz="3000">
                <a:solidFill>
                  <a:srgbClr val="333399"/>
                </a:solidFill>
                <a:latin typeface="Arial" charset="0"/>
              </a:defRPr>
            </a:lvl6pPr>
            <a:lvl7pPr marL="914400" algn="ctr" rtl="0" fontAlgn="base">
              <a:spcBef>
                <a:spcPct val="0"/>
              </a:spcBef>
              <a:spcAft>
                <a:spcPct val="0"/>
              </a:spcAft>
              <a:defRPr sz="3000">
                <a:solidFill>
                  <a:srgbClr val="333399"/>
                </a:solidFill>
                <a:latin typeface="Arial" charset="0"/>
              </a:defRPr>
            </a:lvl7pPr>
            <a:lvl8pPr marL="1371600" algn="ctr" rtl="0" fontAlgn="base">
              <a:spcBef>
                <a:spcPct val="0"/>
              </a:spcBef>
              <a:spcAft>
                <a:spcPct val="0"/>
              </a:spcAft>
              <a:defRPr sz="3000">
                <a:solidFill>
                  <a:srgbClr val="333399"/>
                </a:solidFill>
                <a:latin typeface="Arial" charset="0"/>
              </a:defRPr>
            </a:lvl8pPr>
            <a:lvl9pPr marL="1828800" algn="ctr" rtl="0" fontAlgn="base">
              <a:spcBef>
                <a:spcPct val="0"/>
              </a:spcBef>
              <a:spcAft>
                <a:spcPct val="0"/>
              </a:spcAft>
              <a:defRPr sz="3000">
                <a:solidFill>
                  <a:srgbClr val="333399"/>
                </a:solidFill>
                <a:latin typeface="Arial" charset="0"/>
              </a:defRPr>
            </a:lvl9pPr>
          </a:lstStyle>
          <a:p>
            <a:r>
              <a:rPr lang="en-US" sz="2400" b="1" kern="0" dirty="0" smtClean="0"/>
              <a:t>How do we achieve an effective and financially sustainable transport system ?</a:t>
            </a:r>
            <a:endParaRPr lang="en-GB" sz="2400" b="1" kern="0" dirty="0"/>
          </a:p>
        </p:txBody>
      </p:sp>
    </p:spTree>
    <p:extLst>
      <p:ext uri="{BB962C8B-B14F-4D97-AF65-F5344CB8AC3E}">
        <p14:creationId xmlns:p14="http://schemas.microsoft.com/office/powerpoint/2010/main" val="19619934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8532440" cy="863600"/>
          </a:xfrm>
        </p:spPr>
        <p:txBody>
          <a:bodyPr/>
          <a:lstStyle/>
          <a:p>
            <a:r>
              <a:rPr lang="en-US" sz="3200" b="1" dirty="0"/>
              <a:t>Sustainability considerations </a:t>
            </a:r>
            <a:r>
              <a:rPr lang="en-US" sz="3200" b="1" dirty="0" smtClean="0"/>
              <a:t>(2)</a:t>
            </a:r>
            <a:endParaRPr lang="en-GB" sz="3200" b="1" dirty="0"/>
          </a:p>
        </p:txBody>
      </p:sp>
      <p:sp>
        <p:nvSpPr>
          <p:cNvPr id="3" name="Content Placeholder 2"/>
          <p:cNvSpPr>
            <a:spLocks noGrp="1"/>
          </p:cNvSpPr>
          <p:nvPr>
            <p:ph idx="1"/>
          </p:nvPr>
        </p:nvSpPr>
        <p:spPr>
          <a:xfrm>
            <a:off x="467544" y="1124744"/>
            <a:ext cx="8424936" cy="5256584"/>
          </a:xfrm>
        </p:spPr>
        <p:txBody>
          <a:bodyPr/>
          <a:lstStyle/>
          <a:p>
            <a:pPr marL="0" indent="0">
              <a:lnSpc>
                <a:spcPct val="150000"/>
              </a:lnSpc>
              <a:buNone/>
            </a:pPr>
            <a:r>
              <a:rPr lang="en-US" sz="2400" dirty="0" smtClean="0"/>
              <a:t>Current </a:t>
            </a:r>
            <a:r>
              <a:rPr lang="en-US" sz="2400" dirty="0"/>
              <a:t>practice: Available CAPEX -&gt; </a:t>
            </a:r>
            <a:r>
              <a:rPr lang="en-US" sz="2400" i="1" dirty="0" smtClean="0"/>
              <a:t>N</a:t>
            </a:r>
            <a:r>
              <a:rPr lang="en-US" sz="2400" dirty="0" smtClean="0"/>
              <a:t> projects</a:t>
            </a:r>
            <a:endParaRPr lang="en-US" sz="2400" dirty="0"/>
          </a:p>
          <a:p>
            <a:pPr marL="0" indent="0">
              <a:lnSpc>
                <a:spcPct val="150000"/>
              </a:lnSpc>
              <a:buNone/>
            </a:pPr>
            <a:r>
              <a:rPr lang="en-US" sz="2200" dirty="0" smtClean="0"/>
              <a:t>…most of FS / Plans have a great focus on needed CAPEX -&gt; robust analysis of investment costs etc. – not the same for OPEX</a:t>
            </a:r>
            <a:endParaRPr lang="en-US" sz="2200" dirty="0"/>
          </a:p>
          <a:p>
            <a:pPr marL="0" indent="0">
              <a:lnSpc>
                <a:spcPct val="150000"/>
              </a:lnSpc>
              <a:buNone/>
            </a:pPr>
            <a:endParaRPr lang="en-US" sz="2400" dirty="0" smtClean="0"/>
          </a:p>
          <a:p>
            <a:pPr marL="0" indent="0">
              <a:lnSpc>
                <a:spcPct val="150000"/>
              </a:lnSpc>
              <a:buNone/>
            </a:pPr>
            <a:r>
              <a:rPr lang="en-US" sz="2400" dirty="0" smtClean="0"/>
              <a:t>Can we afford a proper O&amp;M of our system after the Plan / the Project ?</a:t>
            </a:r>
          </a:p>
          <a:p>
            <a:pPr marL="0" indent="0">
              <a:lnSpc>
                <a:spcPct val="150000"/>
              </a:lnSpc>
              <a:buNone/>
            </a:pPr>
            <a:endParaRPr lang="en-US" sz="2400" dirty="0" smtClean="0"/>
          </a:p>
          <a:p>
            <a:pPr marL="0" indent="0">
              <a:lnSpc>
                <a:spcPct val="150000"/>
              </a:lnSpc>
              <a:buNone/>
            </a:pPr>
            <a:r>
              <a:rPr lang="en-US" sz="2400" i="1" dirty="0" smtClean="0"/>
              <a:t>“Someone will take care of it when the new system/project is actually put into operation…”</a:t>
            </a:r>
            <a:endParaRPr lang="en-US" sz="2400" i="1" dirty="0"/>
          </a:p>
          <a:p>
            <a:pPr marL="0" indent="0">
              <a:lnSpc>
                <a:spcPct val="150000"/>
              </a:lnSpc>
              <a:buNone/>
            </a:pPr>
            <a:endParaRPr lang="en-US" sz="2400" dirty="0" smtClean="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3</a:t>
            </a:fld>
            <a:endParaRPr lang="en-GB"/>
          </a:p>
        </p:txBody>
      </p:sp>
      <p:sp>
        <p:nvSpPr>
          <p:cNvPr id="5" name="Down Arrow 4"/>
          <p:cNvSpPr/>
          <p:nvPr/>
        </p:nvSpPr>
        <p:spPr bwMode="auto">
          <a:xfrm>
            <a:off x="3345159" y="4653136"/>
            <a:ext cx="720080" cy="576064"/>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35284452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8532440" cy="863600"/>
          </a:xfrm>
        </p:spPr>
        <p:txBody>
          <a:bodyPr/>
          <a:lstStyle/>
          <a:p>
            <a:r>
              <a:rPr lang="en-US" sz="3200" b="1" dirty="0"/>
              <a:t>Sustainability considerations </a:t>
            </a:r>
            <a:r>
              <a:rPr lang="en-US" sz="3200" b="1" dirty="0" smtClean="0"/>
              <a:t>(3)</a:t>
            </a:r>
            <a:endParaRPr lang="en-GB" sz="3200" b="1" dirty="0"/>
          </a:p>
        </p:txBody>
      </p:sp>
      <p:sp>
        <p:nvSpPr>
          <p:cNvPr id="3" name="Content Placeholder 2"/>
          <p:cNvSpPr>
            <a:spLocks noGrp="1"/>
          </p:cNvSpPr>
          <p:nvPr>
            <p:ph idx="1"/>
          </p:nvPr>
        </p:nvSpPr>
        <p:spPr>
          <a:xfrm>
            <a:off x="467544" y="1124744"/>
            <a:ext cx="8496944" cy="5256584"/>
          </a:xfrm>
        </p:spPr>
        <p:txBody>
          <a:bodyPr/>
          <a:lstStyle/>
          <a:p>
            <a:pPr marL="0" indent="0">
              <a:lnSpc>
                <a:spcPct val="150000"/>
              </a:lnSpc>
              <a:buNone/>
            </a:pPr>
            <a:r>
              <a:rPr lang="en-US" sz="2400" dirty="0" smtClean="0"/>
              <a:t>Do we know how much it costs to O&amp;M our system / our project ?</a:t>
            </a:r>
          </a:p>
          <a:p>
            <a:pPr marL="0" indent="0">
              <a:lnSpc>
                <a:spcPct val="150000"/>
              </a:lnSpc>
              <a:buNone/>
            </a:pPr>
            <a:endParaRPr lang="en-US" sz="2400" dirty="0" smtClean="0"/>
          </a:p>
          <a:p>
            <a:pPr marL="0" indent="0">
              <a:lnSpc>
                <a:spcPct val="150000"/>
              </a:lnSpc>
              <a:buNone/>
            </a:pPr>
            <a:endParaRPr lang="en-US" sz="2400" dirty="0" smtClean="0"/>
          </a:p>
          <a:p>
            <a:pPr marL="0" indent="0">
              <a:lnSpc>
                <a:spcPct val="150000"/>
              </a:lnSpc>
              <a:buNone/>
            </a:pPr>
            <a:r>
              <a:rPr lang="en-US" sz="2400" dirty="0" smtClean="0"/>
              <a:t>Sustainability starts with the knowledge of our current system and its actual needs to guarantee an appropriate O&amp;M </a:t>
            </a:r>
          </a:p>
          <a:p>
            <a:pPr marL="0" indent="0">
              <a:lnSpc>
                <a:spcPct val="150000"/>
              </a:lnSpc>
              <a:buNone/>
            </a:pPr>
            <a:endParaRPr lang="en-US" sz="2400" dirty="0"/>
          </a:p>
          <a:p>
            <a:pPr marL="0" indent="0">
              <a:lnSpc>
                <a:spcPct val="150000"/>
              </a:lnSpc>
              <a:buNone/>
            </a:pPr>
            <a:endParaRPr lang="en-US" sz="2400" dirty="0" smtClean="0"/>
          </a:p>
          <a:p>
            <a:pPr marL="0" indent="0">
              <a:lnSpc>
                <a:spcPct val="150000"/>
              </a:lnSpc>
              <a:buNone/>
            </a:pPr>
            <a:r>
              <a:rPr lang="en-US" sz="2400" dirty="0" smtClean="0"/>
              <a:t>Data and provisions for the PSC</a:t>
            </a:r>
          </a:p>
          <a:p>
            <a:pPr marL="0" indent="0">
              <a:lnSpc>
                <a:spcPct val="150000"/>
              </a:lnSpc>
              <a:buNone/>
            </a:pPr>
            <a:endParaRPr lang="en-US" sz="2400" dirty="0" smtClean="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4</a:t>
            </a:fld>
            <a:endParaRPr lang="en-GB"/>
          </a:p>
        </p:txBody>
      </p:sp>
      <p:sp>
        <p:nvSpPr>
          <p:cNvPr id="5" name="Down Arrow 4"/>
          <p:cNvSpPr/>
          <p:nvPr/>
        </p:nvSpPr>
        <p:spPr bwMode="auto">
          <a:xfrm>
            <a:off x="2856113" y="2708920"/>
            <a:ext cx="720080" cy="576064"/>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6" name="Down Arrow 5"/>
          <p:cNvSpPr/>
          <p:nvPr/>
        </p:nvSpPr>
        <p:spPr bwMode="auto">
          <a:xfrm>
            <a:off x="2843808" y="5157192"/>
            <a:ext cx="720080" cy="576064"/>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08402324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08720"/>
            <a:ext cx="8208912" cy="5256584"/>
          </a:xfrm>
        </p:spPr>
        <p:txBody>
          <a:bodyPr/>
          <a:lstStyle/>
          <a:p>
            <a:pPr marL="0" indent="0">
              <a:lnSpc>
                <a:spcPct val="150000"/>
              </a:lnSpc>
              <a:buNone/>
            </a:pPr>
            <a:r>
              <a:rPr lang="en-US" sz="2400" b="1" dirty="0" smtClean="0"/>
              <a:t>PSC</a:t>
            </a:r>
            <a:r>
              <a:rPr lang="en-US" sz="2200" dirty="0" smtClean="0"/>
              <a:t>:</a:t>
            </a:r>
            <a:endParaRPr lang="en-GB" sz="2200" dirty="0" smtClean="0"/>
          </a:p>
          <a:p>
            <a:pPr>
              <a:lnSpc>
                <a:spcPct val="150000"/>
              </a:lnSpc>
            </a:pPr>
            <a:r>
              <a:rPr lang="en-GB" sz="2200" dirty="0" smtClean="0"/>
              <a:t>Not </a:t>
            </a:r>
            <a:r>
              <a:rPr lang="en-GB" sz="2200" dirty="0"/>
              <a:t>a mere </a:t>
            </a:r>
            <a:r>
              <a:rPr lang="en-GB" sz="2200" dirty="0" smtClean="0"/>
              <a:t>administrative </a:t>
            </a:r>
            <a:r>
              <a:rPr lang="en-GB" sz="2200" dirty="0"/>
              <a:t>document</a:t>
            </a:r>
          </a:p>
          <a:p>
            <a:pPr>
              <a:lnSpc>
                <a:spcPct val="150000"/>
              </a:lnSpc>
            </a:pPr>
            <a:r>
              <a:rPr lang="en-US" sz="2200" dirty="0" smtClean="0"/>
              <a:t>Technical </a:t>
            </a:r>
            <a:r>
              <a:rPr lang="en-US" sz="2200" dirty="0"/>
              <a:t>tool to </a:t>
            </a:r>
            <a:r>
              <a:rPr lang="en-US" sz="2200" dirty="0" smtClean="0"/>
              <a:t>guarantee sustainability of the transport system -&gt; transparency </a:t>
            </a:r>
            <a:r>
              <a:rPr lang="en-US" sz="2200" dirty="0"/>
              <a:t>for the P.A. and the </a:t>
            </a:r>
            <a:r>
              <a:rPr lang="en-US" sz="2200" dirty="0" smtClean="0"/>
              <a:t>operator</a:t>
            </a:r>
            <a:endParaRPr lang="en-US" sz="2200" dirty="0"/>
          </a:p>
          <a:p>
            <a:pPr>
              <a:lnSpc>
                <a:spcPct val="150000"/>
              </a:lnSpc>
            </a:pPr>
            <a:r>
              <a:rPr lang="en-US" sz="2200" dirty="0" smtClean="0"/>
              <a:t>needs transport data for its performance parameters:</a:t>
            </a:r>
          </a:p>
          <a:p>
            <a:pPr lvl="1"/>
            <a:r>
              <a:rPr lang="en-US" sz="1800" dirty="0" smtClean="0"/>
              <a:t>Production, service modulation</a:t>
            </a:r>
          </a:p>
          <a:p>
            <a:pPr lvl="1"/>
            <a:r>
              <a:rPr lang="en-US" sz="1800" dirty="0" smtClean="0"/>
              <a:t>Service availability, reliability</a:t>
            </a:r>
          </a:p>
          <a:p>
            <a:pPr lvl="1"/>
            <a:r>
              <a:rPr lang="en-US" sz="1800" dirty="0" smtClean="0"/>
              <a:t>Quality parameters</a:t>
            </a:r>
          </a:p>
          <a:p>
            <a:pPr lvl="1"/>
            <a:r>
              <a:rPr lang="en-US" sz="1800" dirty="0" smtClean="0"/>
              <a:t>Compensation, penalties, fares</a:t>
            </a:r>
          </a:p>
          <a:p>
            <a:pPr lvl="1"/>
            <a:r>
              <a:rPr lang="en-US" sz="1800" dirty="0" smtClean="0"/>
              <a:t>…</a:t>
            </a:r>
          </a:p>
          <a:p>
            <a:pPr>
              <a:lnSpc>
                <a:spcPct val="150000"/>
              </a:lnSpc>
            </a:pPr>
            <a:r>
              <a:rPr lang="en-US" sz="2200" dirty="0" smtClean="0"/>
              <a:t>What </a:t>
            </a:r>
            <a:r>
              <a:rPr lang="en-US" sz="2200" dirty="0"/>
              <a:t>happens to the </a:t>
            </a:r>
            <a:r>
              <a:rPr lang="en-US" sz="2200" dirty="0" smtClean="0"/>
              <a:t>transport system as a whole and to the PSC </a:t>
            </a:r>
            <a:r>
              <a:rPr lang="en-US" sz="2200" dirty="0"/>
              <a:t>after the </a:t>
            </a:r>
            <a:r>
              <a:rPr lang="en-US" sz="2200" dirty="0" smtClean="0"/>
              <a:t>implementation of a Plan / a Project </a:t>
            </a:r>
            <a:r>
              <a:rPr lang="en-US" sz="2200" dirty="0"/>
              <a:t>?</a:t>
            </a:r>
          </a:p>
          <a:p>
            <a:pPr>
              <a:lnSpc>
                <a:spcPct val="150000"/>
              </a:lnSpc>
            </a:pPr>
            <a:endParaRPr lang="en-GB" sz="2200"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5</a:t>
            </a:fld>
            <a:endParaRPr lang="en-GB"/>
          </a:p>
        </p:txBody>
      </p:sp>
      <p:sp>
        <p:nvSpPr>
          <p:cNvPr id="5" name="Title 1"/>
          <p:cNvSpPr>
            <a:spLocks noGrp="1"/>
          </p:cNvSpPr>
          <p:nvPr>
            <p:ph type="title"/>
          </p:nvPr>
        </p:nvSpPr>
        <p:spPr>
          <a:xfrm>
            <a:off x="0" y="-26988"/>
            <a:ext cx="9144000" cy="863601"/>
          </a:xfrm>
        </p:spPr>
        <p:txBody>
          <a:bodyPr/>
          <a:lstStyle/>
          <a:p>
            <a:r>
              <a:rPr lang="en-US" sz="3200" b="1" dirty="0"/>
              <a:t>Sustainability considerations </a:t>
            </a:r>
            <a:r>
              <a:rPr lang="en-US" sz="3200" b="1" dirty="0" smtClean="0"/>
              <a:t>(4)</a:t>
            </a:r>
            <a:endParaRPr lang="en-GB" sz="3200" b="1" dirty="0"/>
          </a:p>
        </p:txBody>
      </p:sp>
    </p:spTree>
    <p:extLst>
      <p:ext uri="{BB962C8B-B14F-4D97-AF65-F5344CB8AC3E}">
        <p14:creationId xmlns:p14="http://schemas.microsoft.com/office/powerpoint/2010/main" val="116240515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8532440" cy="863600"/>
          </a:xfrm>
        </p:spPr>
        <p:txBody>
          <a:bodyPr/>
          <a:lstStyle/>
          <a:p>
            <a:r>
              <a:rPr lang="en-US" sz="3200" b="1" dirty="0"/>
              <a:t>Sustainability considerations </a:t>
            </a:r>
            <a:r>
              <a:rPr lang="en-US" sz="3200" b="1" dirty="0" smtClean="0"/>
              <a:t>(5)</a:t>
            </a:r>
            <a:endParaRPr lang="en-GB" sz="3200" b="1" dirty="0"/>
          </a:p>
        </p:txBody>
      </p:sp>
      <p:sp>
        <p:nvSpPr>
          <p:cNvPr id="3" name="Content Placeholder 2"/>
          <p:cNvSpPr>
            <a:spLocks noGrp="1"/>
          </p:cNvSpPr>
          <p:nvPr>
            <p:ph idx="1"/>
          </p:nvPr>
        </p:nvSpPr>
        <p:spPr>
          <a:xfrm>
            <a:off x="467544" y="836712"/>
            <a:ext cx="8352928" cy="864096"/>
          </a:xfrm>
        </p:spPr>
        <p:txBody>
          <a:bodyPr/>
          <a:lstStyle/>
          <a:p>
            <a:pPr marL="0" indent="0" algn="ctr">
              <a:lnSpc>
                <a:spcPct val="150000"/>
              </a:lnSpc>
              <a:buNone/>
            </a:pPr>
            <a:r>
              <a:rPr lang="en-US" u="sng" dirty="0" smtClean="0"/>
              <a:t>Sustainability:</a:t>
            </a:r>
          </a:p>
          <a:p>
            <a:pPr marL="0" indent="0" algn="ctr">
              <a:lnSpc>
                <a:spcPct val="150000"/>
              </a:lnSpc>
              <a:buNone/>
            </a:pPr>
            <a:endParaRPr lang="en-US" u="sng"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6</a:t>
            </a:fld>
            <a:endParaRPr lang="en-GB"/>
          </a:p>
        </p:txBody>
      </p:sp>
      <p:sp>
        <p:nvSpPr>
          <p:cNvPr id="9" name="Right Arrow 8"/>
          <p:cNvSpPr/>
          <p:nvPr/>
        </p:nvSpPr>
        <p:spPr bwMode="auto">
          <a:xfrm rot="8278576">
            <a:off x="1976064" y="2156019"/>
            <a:ext cx="2088232" cy="576064"/>
          </a:xfrm>
          <a:prstGeom prst="right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10" name="Right Arrow 9"/>
          <p:cNvSpPr/>
          <p:nvPr/>
        </p:nvSpPr>
        <p:spPr bwMode="auto">
          <a:xfrm rot="2457049">
            <a:off x="5034718" y="2132674"/>
            <a:ext cx="2088232" cy="576064"/>
          </a:xfrm>
          <a:prstGeom prst="right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11" name="TextBox 10"/>
          <p:cNvSpPr txBox="1"/>
          <p:nvPr/>
        </p:nvSpPr>
        <p:spPr>
          <a:xfrm>
            <a:off x="755576" y="3573016"/>
            <a:ext cx="2520280" cy="830997"/>
          </a:xfrm>
          <a:prstGeom prst="rect">
            <a:avLst/>
          </a:prstGeom>
          <a:noFill/>
          <a:ln>
            <a:solidFill>
              <a:schemeClr val="accent1"/>
            </a:solidFill>
          </a:ln>
        </p:spPr>
        <p:txBody>
          <a:bodyPr wrap="square" rtlCol="0">
            <a:spAutoFit/>
          </a:bodyPr>
          <a:lstStyle/>
          <a:p>
            <a:r>
              <a:rPr lang="en-US" sz="2400" dirty="0" smtClean="0">
                <a:solidFill>
                  <a:srgbClr val="FF0000"/>
                </a:solidFill>
                <a:latin typeface="+mj-lt"/>
              </a:rPr>
              <a:t>Current situation</a:t>
            </a:r>
            <a:endParaRPr lang="en-GB" sz="2400" dirty="0">
              <a:solidFill>
                <a:srgbClr val="FF0000"/>
              </a:solidFill>
              <a:latin typeface="+mj-lt"/>
            </a:endParaRPr>
          </a:p>
        </p:txBody>
      </p:sp>
      <p:sp>
        <p:nvSpPr>
          <p:cNvPr id="12" name="TextBox 11"/>
          <p:cNvSpPr txBox="1"/>
          <p:nvPr/>
        </p:nvSpPr>
        <p:spPr>
          <a:xfrm>
            <a:off x="5580112" y="3429000"/>
            <a:ext cx="2520280" cy="1446550"/>
          </a:xfrm>
          <a:prstGeom prst="rect">
            <a:avLst/>
          </a:prstGeom>
          <a:noFill/>
          <a:ln>
            <a:solidFill>
              <a:schemeClr val="accent1"/>
            </a:solidFill>
          </a:ln>
        </p:spPr>
        <p:txBody>
          <a:bodyPr wrap="square" rtlCol="0">
            <a:spAutoFit/>
          </a:bodyPr>
          <a:lstStyle/>
          <a:p>
            <a:pPr algn="l"/>
            <a:r>
              <a:rPr lang="en-US" sz="2400" dirty="0" smtClean="0">
                <a:solidFill>
                  <a:srgbClr val="FF0000"/>
                </a:solidFill>
                <a:latin typeface="+mj-lt"/>
              </a:rPr>
              <a:t>Future situation:</a:t>
            </a:r>
          </a:p>
          <a:p>
            <a:pPr marL="342900" indent="-342900" algn="l">
              <a:buFont typeface="Arial" panose="020B0604020202020204" pitchFamily="34" charset="0"/>
              <a:buChar char="•"/>
            </a:pPr>
            <a:r>
              <a:rPr lang="en-US" sz="2000" dirty="0" smtClean="0">
                <a:solidFill>
                  <a:srgbClr val="FF0000"/>
                </a:solidFill>
                <a:latin typeface="+mj-lt"/>
              </a:rPr>
              <a:t>Plan level</a:t>
            </a:r>
          </a:p>
          <a:p>
            <a:pPr marL="342900" indent="-342900" algn="l">
              <a:buFont typeface="Arial" panose="020B0604020202020204" pitchFamily="34" charset="0"/>
              <a:buChar char="•"/>
            </a:pPr>
            <a:r>
              <a:rPr lang="en-US" sz="2000" dirty="0" smtClean="0">
                <a:solidFill>
                  <a:srgbClr val="FF0000"/>
                </a:solidFill>
                <a:latin typeface="+mj-lt"/>
              </a:rPr>
              <a:t>Project level</a:t>
            </a:r>
            <a:endParaRPr lang="en-GB" sz="2000" dirty="0">
              <a:solidFill>
                <a:srgbClr val="FF0000"/>
              </a:solidFill>
              <a:latin typeface="+mj-lt"/>
            </a:endParaRPr>
          </a:p>
        </p:txBody>
      </p:sp>
      <p:sp>
        <p:nvSpPr>
          <p:cNvPr id="13" name="Right Arrow 12"/>
          <p:cNvSpPr/>
          <p:nvPr/>
        </p:nvSpPr>
        <p:spPr bwMode="auto">
          <a:xfrm>
            <a:off x="3707904" y="3629055"/>
            <a:ext cx="1656184" cy="592033"/>
          </a:xfrm>
          <a:prstGeom prst="right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14" name="Content Placeholder 2"/>
          <p:cNvSpPr txBox="1">
            <a:spLocks/>
          </p:cNvSpPr>
          <p:nvPr/>
        </p:nvSpPr>
        <p:spPr bwMode="auto">
          <a:xfrm>
            <a:off x="179512" y="3140968"/>
            <a:ext cx="8352928"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marL="0" indent="0" algn="ctr">
              <a:lnSpc>
                <a:spcPct val="150000"/>
              </a:lnSpc>
              <a:buFont typeface="Wingdings" pitchFamily="2" charset="2"/>
              <a:buNone/>
            </a:pPr>
            <a:r>
              <a:rPr lang="en-US" sz="1600" b="0" kern="0" dirty="0" smtClean="0"/>
              <a:t>Get to know your system</a:t>
            </a:r>
          </a:p>
          <a:p>
            <a:pPr marL="0" indent="0" algn="ctr">
              <a:lnSpc>
                <a:spcPct val="150000"/>
              </a:lnSpc>
              <a:buFont typeface="Wingdings" pitchFamily="2" charset="2"/>
              <a:buNone/>
            </a:pPr>
            <a:endParaRPr lang="en-US" sz="1600" b="0" kern="0" dirty="0"/>
          </a:p>
        </p:txBody>
      </p:sp>
      <p:sp>
        <p:nvSpPr>
          <p:cNvPr id="5" name="Right Brace 4"/>
          <p:cNvSpPr/>
          <p:nvPr/>
        </p:nvSpPr>
        <p:spPr bwMode="auto">
          <a:xfrm rot="5400000">
            <a:off x="4211959" y="1341581"/>
            <a:ext cx="648071" cy="8424936"/>
          </a:xfrm>
          <a:prstGeom prst="rightBrace">
            <a:avLst/>
          </a:prstGeom>
          <a:noFill/>
          <a:ln w="31750"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15" name="Content Placeholder 2"/>
          <p:cNvSpPr txBox="1">
            <a:spLocks/>
          </p:cNvSpPr>
          <p:nvPr/>
        </p:nvSpPr>
        <p:spPr bwMode="auto">
          <a:xfrm>
            <a:off x="179512" y="5661248"/>
            <a:ext cx="8352928"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marL="0" indent="0" algn="ctr">
              <a:lnSpc>
                <a:spcPct val="150000"/>
              </a:lnSpc>
              <a:buFont typeface="Wingdings" pitchFamily="2" charset="2"/>
              <a:buNone/>
            </a:pPr>
            <a:r>
              <a:rPr lang="en-US" sz="2000" i="1" u="sng" kern="0" dirty="0" smtClean="0"/>
              <a:t>It all starts with an appropriate </a:t>
            </a:r>
            <a:r>
              <a:rPr lang="en-US" sz="2000" i="1" u="sng" kern="0" dirty="0"/>
              <a:t>p</a:t>
            </a:r>
            <a:r>
              <a:rPr lang="en-US" sz="2000" i="1" u="sng" kern="0" dirty="0" smtClean="0"/>
              <a:t>lanning of our transport system and goes into the PSC</a:t>
            </a:r>
          </a:p>
          <a:p>
            <a:pPr marL="0" indent="0" algn="ctr">
              <a:lnSpc>
                <a:spcPct val="150000"/>
              </a:lnSpc>
              <a:buFont typeface="Wingdings" pitchFamily="2" charset="2"/>
              <a:buNone/>
            </a:pPr>
            <a:endParaRPr lang="en-US" sz="2000" i="1" u="sng" kern="0" dirty="0"/>
          </a:p>
        </p:txBody>
      </p:sp>
      <p:sp>
        <p:nvSpPr>
          <p:cNvPr id="16" name="Content Placeholder 2"/>
          <p:cNvSpPr txBox="1">
            <a:spLocks/>
          </p:cNvSpPr>
          <p:nvPr/>
        </p:nvSpPr>
        <p:spPr bwMode="auto">
          <a:xfrm>
            <a:off x="1083804" y="5019566"/>
            <a:ext cx="1503784" cy="64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marL="0" indent="0" algn="ctr">
              <a:lnSpc>
                <a:spcPct val="150000"/>
              </a:lnSpc>
              <a:buFont typeface="Wingdings" pitchFamily="2" charset="2"/>
              <a:buNone/>
            </a:pPr>
            <a:r>
              <a:rPr lang="en-US" sz="2000" kern="0" dirty="0" smtClean="0"/>
              <a:t>PSC</a:t>
            </a:r>
            <a:endParaRPr lang="en-US" sz="2000" kern="0" dirty="0"/>
          </a:p>
        </p:txBody>
      </p:sp>
      <p:sp>
        <p:nvSpPr>
          <p:cNvPr id="17" name="Content Placeholder 2"/>
          <p:cNvSpPr txBox="1">
            <a:spLocks/>
          </p:cNvSpPr>
          <p:nvPr/>
        </p:nvSpPr>
        <p:spPr bwMode="auto">
          <a:xfrm>
            <a:off x="5372472" y="5013176"/>
            <a:ext cx="2439888" cy="64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marL="0" indent="0" algn="ctr">
              <a:lnSpc>
                <a:spcPct val="150000"/>
              </a:lnSpc>
              <a:buFont typeface="Wingdings" pitchFamily="2" charset="2"/>
              <a:buNone/>
            </a:pPr>
            <a:r>
              <a:rPr lang="en-US" sz="2000" b="0" kern="0" dirty="0" smtClean="0"/>
              <a:t>update of </a:t>
            </a:r>
            <a:r>
              <a:rPr lang="en-US" sz="2000" kern="0" dirty="0" smtClean="0"/>
              <a:t>PSC</a:t>
            </a:r>
            <a:endParaRPr lang="en-US" sz="2000" kern="0" dirty="0"/>
          </a:p>
        </p:txBody>
      </p:sp>
      <p:sp>
        <p:nvSpPr>
          <p:cNvPr id="6" name="Down Arrow 5"/>
          <p:cNvSpPr/>
          <p:nvPr/>
        </p:nvSpPr>
        <p:spPr bwMode="auto">
          <a:xfrm>
            <a:off x="1691680" y="4581128"/>
            <a:ext cx="324036" cy="432048"/>
          </a:xfrm>
          <a:prstGeom prst="down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
        <p:nvSpPr>
          <p:cNvPr id="7" name="Curved Right Arrow 6"/>
          <p:cNvSpPr/>
          <p:nvPr/>
        </p:nvSpPr>
        <p:spPr bwMode="auto">
          <a:xfrm>
            <a:off x="5101462" y="4404013"/>
            <a:ext cx="360040" cy="961218"/>
          </a:xfrm>
          <a:prstGeom prst="curvedRightArrow">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33960617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8532440" cy="863600"/>
          </a:xfrm>
        </p:spPr>
        <p:txBody>
          <a:bodyPr/>
          <a:lstStyle/>
          <a:p>
            <a:r>
              <a:rPr lang="en-GB" b="1" dirty="0" smtClean="0"/>
              <a:t>Example: Urban Transport Plan and PT</a:t>
            </a:r>
            <a:endParaRPr lang="en-GB" b="1" dirty="0"/>
          </a:p>
        </p:txBody>
      </p:sp>
      <p:sp>
        <p:nvSpPr>
          <p:cNvPr id="66" name="Content Placeholder 2"/>
          <p:cNvSpPr>
            <a:spLocks noGrp="1"/>
          </p:cNvSpPr>
          <p:nvPr>
            <p:ph idx="1"/>
          </p:nvPr>
        </p:nvSpPr>
        <p:spPr>
          <a:xfrm>
            <a:off x="323528" y="836712"/>
            <a:ext cx="8856984" cy="648072"/>
          </a:xfrm>
        </p:spPr>
        <p:txBody>
          <a:bodyPr/>
          <a:lstStyle/>
          <a:p>
            <a:pPr marL="0" indent="0" algn="ctr">
              <a:lnSpc>
                <a:spcPct val="150000"/>
              </a:lnSpc>
              <a:buNone/>
            </a:pPr>
            <a:r>
              <a:rPr lang="en-US" sz="2200" b="1" dirty="0" smtClean="0">
                <a:solidFill>
                  <a:srgbClr val="FF0000"/>
                </a:solidFill>
              </a:rPr>
              <a:t>Public Transport </a:t>
            </a:r>
            <a:r>
              <a:rPr lang="en-US" sz="2200" b="1" dirty="0">
                <a:solidFill>
                  <a:srgbClr val="FF0000"/>
                </a:solidFill>
              </a:rPr>
              <a:t>O&amp;M analysis and the Transport </a:t>
            </a:r>
            <a:r>
              <a:rPr lang="en-US" sz="2200" b="1" dirty="0" smtClean="0">
                <a:solidFill>
                  <a:srgbClr val="FF0000"/>
                </a:solidFill>
              </a:rPr>
              <a:t>Plan</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556792"/>
            <a:ext cx="6622763" cy="4413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Content Placeholder 2"/>
          <p:cNvSpPr txBox="1">
            <a:spLocks/>
          </p:cNvSpPr>
          <p:nvPr/>
        </p:nvSpPr>
        <p:spPr bwMode="auto">
          <a:xfrm>
            <a:off x="0" y="5949280"/>
            <a:ext cx="918051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A50021"/>
              </a:buClr>
              <a:buSzPct val="75000"/>
              <a:buFont typeface="Wingdings" pitchFamily="2"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A50021"/>
              </a:buClr>
              <a:buSzPct val="75000"/>
              <a:buFont typeface="Wingdings" pitchFamily="2" charset="2"/>
              <a:buChar char="§"/>
              <a:defRPr sz="2600">
                <a:solidFill>
                  <a:srgbClr val="333399"/>
                </a:solidFill>
                <a:latin typeface="+mn-lt"/>
              </a:defRPr>
            </a:lvl2pPr>
            <a:lvl3pPr marL="1143000" indent="-228600" algn="l" rtl="0" eaLnBrk="0" fontAlgn="base" hangingPunct="0">
              <a:spcBef>
                <a:spcPct val="20000"/>
              </a:spcBef>
              <a:spcAft>
                <a:spcPct val="0"/>
              </a:spcAft>
              <a:buClr>
                <a:srgbClr val="A50021"/>
              </a:buClr>
              <a:buSzPct val="75000"/>
              <a:buFont typeface="Wingdings" pitchFamily="2" charset="2"/>
              <a:buChar char="§"/>
              <a:defRPr sz="2200">
                <a:solidFill>
                  <a:srgbClr val="333399"/>
                </a:solidFill>
                <a:latin typeface="+mn-lt"/>
              </a:defRPr>
            </a:lvl3pPr>
            <a:lvl4pPr marL="16002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4pPr>
            <a:lvl5pPr marL="2057400" indent="-228600" algn="l" rtl="0" eaLnBrk="0" fontAlgn="base" hangingPunct="0">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5pPr>
            <a:lvl6pPr marL="25146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6pPr>
            <a:lvl7pPr marL="29718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7pPr>
            <a:lvl8pPr marL="34290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8pPr>
            <a:lvl9pPr marL="3886200" indent="-228600" algn="l" rtl="0" fontAlgn="base">
              <a:spcBef>
                <a:spcPct val="20000"/>
              </a:spcBef>
              <a:spcAft>
                <a:spcPct val="0"/>
              </a:spcAft>
              <a:buClr>
                <a:srgbClr val="A50021"/>
              </a:buClr>
              <a:buSzPct val="75000"/>
              <a:buFont typeface="Wingdings" pitchFamily="2" charset="2"/>
              <a:buChar char="§"/>
              <a:defRPr sz="2000">
                <a:solidFill>
                  <a:srgbClr val="333399"/>
                </a:solidFill>
                <a:latin typeface="Verdana" pitchFamily="34" charset="0"/>
              </a:defRPr>
            </a:lvl9pPr>
          </a:lstStyle>
          <a:p>
            <a:pPr marL="0" indent="0" algn="ctr">
              <a:lnSpc>
                <a:spcPct val="150000"/>
              </a:lnSpc>
              <a:buFont typeface="Wingdings" pitchFamily="2" charset="2"/>
              <a:buNone/>
            </a:pPr>
            <a:r>
              <a:rPr lang="en-US" sz="2000" b="0" u="sng" kern="0" dirty="0" smtClean="0">
                <a:solidFill>
                  <a:srgbClr val="FF0000"/>
                </a:solidFill>
              </a:rPr>
              <a:t>This analysis is not an addendum/a follow up but a fundamental part of the Plan</a:t>
            </a:r>
          </a:p>
        </p:txBody>
      </p:sp>
    </p:spTree>
    <p:extLst>
      <p:ext uri="{BB962C8B-B14F-4D97-AF65-F5344CB8AC3E}">
        <p14:creationId xmlns:p14="http://schemas.microsoft.com/office/powerpoint/2010/main" val="205408906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9144000" cy="863600"/>
          </a:xfrm>
        </p:spPr>
        <p:txBody>
          <a:bodyPr/>
          <a:lstStyle/>
          <a:p>
            <a:r>
              <a:rPr lang="en-US" b="1" dirty="0" smtClean="0"/>
              <a:t>Purpose of the O&amp;M analysis</a:t>
            </a:r>
            <a:endParaRPr lang="en-GB" b="1" dirty="0"/>
          </a:p>
        </p:txBody>
      </p:sp>
      <p:sp>
        <p:nvSpPr>
          <p:cNvPr id="3" name="Content Placeholder 2"/>
          <p:cNvSpPr>
            <a:spLocks noGrp="1"/>
          </p:cNvSpPr>
          <p:nvPr>
            <p:ph idx="1"/>
          </p:nvPr>
        </p:nvSpPr>
        <p:spPr>
          <a:xfrm>
            <a:off x="179512" y="980728"/>
            <a:ext cx="8784976" cy="5256584"/>
          </a:xfrm>
        </p:spPr>
        <p:txBody>
          <a:bodyPr/>
          <a:lstStyle/>
          <a:p>
            <a:r>
              <a:rPr lang="en-US" sz="2000" dirty="0" smtClean="0"/>
              <a:t>Avoid mistakes from the past (lack of funding and </a:t>
            </a:r>
            <a:r>
              <a:rPr lang="en-US" sz="2000" dirty="0" err="1" smtClean="0"/>
              <a:t>organisation</a:t>
            </a:r>
            <a:r>
              <a:rPr lang="en-US" sz="2000" dirty="0" smtClean="0"/>
              <a:t> to properly maintain the network)</a:t>
            </a:r>
          </a:p>
          <a:p>
            <a:endParaRPr lang="en-US" sz="2000" dirty="0" smtClean="0"/>
          </a:p>
          <a:p>
            <a:r>
              <a:rPr lang="en-US" sz="2000" dirty="0" smtClean="0"/>
              <a:t>Provide technical and financial constraints for the development of measures within the Transport Plan</a:t>
            </a:r>
          </a:p>
          <a:p>
            <a:endParaRPr lang="en-US" sz="2000" dirty="0" smtClean="0"/>
          </a:p>
          <a:p>
            <a:r>
              <a:rPr lang="en-US" sz="2000" dirty="0" smtClean="0"/>
              <a:t>Identify the actual O&amp;M cost of proposed measures/projects</a:t>
            </a:r>
          </a:p>
          <a:p>
            <a:endParaRPr lang="en-US" sz="2000" dirty="0" smtClean="0"/>
          </a:p>
          <a:p>
            <a:r>
              <a:rPr lang="en-US" sz="2000" dirty="0" smtClean="0"/>
              <a:t>Identify the needed </a:t>
            </a:r>
            <a:r>
              <a:rPr lang="en-US" sz="2000" dirty="0" err="1" smtClean="0"/>
              <a:t>reorganisation</a:t>
            </a:r>
            <a:r>
              <a:rPr lang="en-US" sz="2000" dirty="0" smtClean="0"/>
              <a:t> of the transport system following the introduction of certain measures/projects in order to guarantee an optimal use of the network and financial sustainability</a:t>
            </a:r>
          </a:p>
          <a:p>
            <a:endParaRPr lang="en-US" sz="2000" dirty="0" smtClean="0"/>
          </a:p>
          <a:p>
            <a:r>
              <a:rPr lang="en-US" sz="2000" dirty="0" smtClean="0"/>
              <a:t>Identify measures to make PT more effective and efficient (SWOT analysis)</a:t>
            </a:r>
          </a:p>
          <a:p>
            <a:endParaRPr lang="en-US" sz="2000" dirty="0" smtClean="0"/>
          </a:p>
          <a:p>
            <a:r>
              <a:rPr lang="en-US" sz="2000" dirty="0" smtClean="0"/>
              <a:t>Provide data to define/update the </a:t>
            </a:r>
            <a:r>
              <a:rPr lang="en-US" sz="2000" dirty="0" smtClean="0"/>
              <a:t>PSC (</a:t>
            </a:r>
            <a:r>
              <a:rPr lang="en-US" sz="2000" dirty="0"/>
              <a:t>e.g</a:t>
            </a:r>
            <a:r>
              <a:rPr lang="en-US" sz="2000" dirty="0" smtClean="0"/>
              <a:t>. production, etc.)</a:t>
            </a:r>
            <a:endParaRPr lang="en-GB" sz="2000"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8</a:t>
            </a:fld>
            <a:endParaRPr lang="en-GB"/>
          </a:p>
        </p:txBody>
      </p:sp>
    </p:spTree>
    <p:extLst>
      <p:ext uri="{BB962C8B-B14F-4D97-AF65-F5344CB8AC3E}">
        <p14:creationId xmlns:p14="http://schemas.microsoft.com/office/powerpoint/2010/main" val="207339368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88"/>
            <a:ext cx="9144000" cy="863600"/>
          </a:xfrm>
        </p:spPr>
        <p:txBody>
          <a:bodyPr/>
          <a:lstStyle/>
          <a:p>
            <a:r>
              <a:rPr lang="en-US" b="1" dirty="0" smtClean="0"/>
              <a:t>Steps in the analysis (I)</a:t>
            </a:r>
            <a:endParaRPr lang="en-GB" b="1" dirty="0"/>
          </a:p>
        </p:txBody>
      </p:sp>
      <p:sp>
        <p:nvSpPr>
          <p:cNvPr id="3" name="Content Placeholder 2"/>
          <p:cNvSpPr>
            <a:spLocks noGrp="1"/>
          </p:cNvSpPr>
          <p:nvPr>
            <p:ph idx="1"/>
          </p:nvPr>
        </p:nvSpPr>
        <p:spPr>
          <a:xfrm>
            <a:off x="611560" y="1124744"/>
            <a:ext cx="7920880" cy="5256584"/>
          </a:xfrm>
        </p:spPr>
        <p:txBody>
          <a:bodyPr/>
          <a:lstStyle/>
          <a:p>
            <a:endParaRPr lang="en-GB" sz="2400" dirty="0"/>
          </a:p>
        </p:txBody>
      </p:sp>
      <p:sp>
        <p:nvSpPr>
          <p:cNvPr id="4" name="Slide Number Placeholder 3"/>
          <p:cNvSpPr>
            <a:spLocks noGrp="1"/>
          </p:cNvSpPr>
          <p:nvPr>
            <p:ph type="sldNum" sz="quarter" idx="10"/>
          </p:nvPr>
        </p:nvSpPr>
        <p:spPr/>
        <p:txBody>
          <a:bodyPr/>
          <a:lstStyle/>
          <a:p>
            <a:pPr>
              <a:defRPr/>
            </a:pPr>
            <a:fld id="{E9B89B00-6FDE-406B-AD92-EC35F6A7FF52}" type="slidenum">
              <a:rPr lang="en-GB" smtClean="0"/>
              <a:pPr>
                <a:defRPr/>
              </a:pPr>
              <a:t>9</a:t>
            </a:fld>
            <a:endParaRPr lang="en-GB"/>
          </a:p>
        </p:txBody>
      </p:sp>
      <p:grpSp>
        <p:nvGrpSpPr>
          <p:cNvPr id="5" name="Group 4"/>
          <p:cNvGrpSpPr/>
          <p:nvPr/>
        </p:nvGrpSpPr>
        <p:grpSpPr>
          <a:xfrm>
            <a:off x="1117103" y="1224828"/>
            <a:ext cx="6695256" cy="1577923"/>
            <a:chOff x="1117103" y="1224828"/>
            <a:chExt cx="6695256" cy="1577923"/>
          </a:xfrm>
        </p:grpSpPr>
        <p:grpSp>
          <p:nvGrpSpPr>
            <p:cNvPr id="6" name="Group 5"/>
            <p:cNvGrpSpPr/>
            <p:nvPr/>
          </p:nvGrpSpPr>
          <p:grpSpPr>
            <a:xfrm>
              <a:off x="1117103" y="1224828"/>
              <a:ext cx="6695256" cy="1577923"/>
              <a:chOff x="217107" y="1328738"/>
              <a:chExt cx="2653545" cy="1577923"/>
            </a:xfrm>
            <a:solidFill>
              <a:srgbClr val="F3F1A5"/>
            </a:solidFill>
          </p:grpSpPr>
          <p:sp>
            <p:nvSpPr>
              <p:cNvPr id="8" name="AutoShape 4"/>
              <p:cNvSpPr>
                <a:spLocks/>
              </p:cNvSpPr>
              <p:nvPr/>
            </p:nvSpPr>
            <p:spPr bwMode="auto">
              <a:xfrm>
                <a:off x="1031338" y="2405458"/>
                <a:ext cx="955945" cy="501203"/>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sz="1400" dirty="0">
                    <a:latin typeface="+mn-lt"/>
                    <a:ea typeface="Times New Roman"/>
                  </a:rPr>
                  <a:t>Current state of </a:t>
                </a:r>
                <a:r>
                  <a:rPr lang="en-US" sz="1400" dirty="0" smtClean="0">
                    <a:latin typeface="+mn-lt"/>
                    <a:ea typeface="Times New Roman"/>
                  </a:rPr>
                  <a:t>O &amp; M</a:t>
                </a:r>
                <a:endParaRPr lang="en-US" sz="1400" dirty="0">
                  <a:latin typeface="+mn-lt"/>
                  <a:ea typeface="Times New Roman"/>
                </a:endParaRPr>
              </a:p>
              <a:p>
                <a:pPr>
                  <a:spcAft>
                    <a:spcPts val="0"/>
                  </a:spcAft>
                </a:pPr>
                <a:endParaRPr lang="en-US" altLang="en-US" sz="1400" dirty="0">
                  <a:latin typeface="+mn-lt"/>
                  <a:ea typeface="Times New Roman"/>
                </a:endParaRPr>
              </a:p>
            </p:txBody>
          </p:sp>
          <p:sp>
            <p:nvSpPr>
              <p:cNvPr id="9" name="AutoShape 6"/>
              <p:cNvSpPr>
                <a:spLocks/>
              </p:cNvSpPr>
              <p:nvPr/>
            </p:nvSpPr>
            <p:spPr bwMode="auto">
              <a:xfrm>
                <a:off x="217107" y="1328738"/>
                <a:ext cx="2653545" cy="492125"/>
              </a:xfrm>
              <a:prstGeom prst="roundRect">
                <a:avLst>
                  <a:gd name="adj" fmla="val 37500"/>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txBody>
              <a:bodyPr rot="0" vert="horz" wrap="square" lIns="91440" tIns="45720" rIns="91440" bIns="45720" anchor="t" anchorCtr="0" upright="1">
                <a:noAutofit/>
              </a:bodyPr>
              <a:lstStyle/>
              <a:p>
                <a:pPr>
                  <a:spcAft>
                    <a:spcPts val="0"/>
                  </a:spcAft>
                </a:pPr>
                <a:r>
                  <a:rPr lang="en-US" altLang="en-US" sz="1400" dirty="0" smtClean="0">
                    <a:latin typeface="+mn-lt"/>
                    <a:ea typeface="Times New Roman"/>
                  </a:rPr>
                  <a:t>Data collection and analysis</a:t>
                </a:r>
                <a:endParaRPr lang="en-US" altLang="en-US" sz="1400" dirty="0">
                  <a:latin typeface="+mn-lt"/>
                  <a:ea typeface="Times New Roman"/>
                </a:endParaRPr>
              </a:p>
            </p:txBody>
          </p:sp>
        </p:grpSp>
        <p:cxnSp>
          <p:nvCxnSpPr>
            <p:cNvPr id="7" name="Straight Arrow Connector 6"/>
            <p:cNvCxnSpPr/>
            <p:nvPr/>
          </p:nvCxnSpPr>
          <p:spPr bwMode="auto">
            <a:xfrm>
              <a:off x="4377509" y="1751856"/>
              <a:ext cx="0" cy="525016"/>
            </a:xfrm>
            <a:prstGeom prst="straightConnector1">
              <a:avLst/>
            </a:prstGeom>
            <a:solidFill>
              <a:srgbClr val="D99594"/>
            </a:solidFill>
            <a:ln w="9525">
              <a:solidFill>
                <a:srgbClr val="4A7EBB"/>
              </a:solidFill>
              <a:miter lim="800000"/>
              <a:headEnd/>
              <a:tailEnd/>
            </a:ln>
            <a:effectLst>
              <a:outerShdw dist="22999" dir="12179923" rotWithShape="0">
                <a:srgbClr val="808080">
                  <a:alpha val="34999"/>
                </a:srgbClr>
              </a:outerShdw>
            </a:effectLst>
          </p:spPr>
        </p:cxnSp>
      </p:grpSp>
      <p:sp>
        <p:nvSpPr>
          <p:cNvPr id="10" name="Title 1"/>
          <p:cNvSpPr txBox="1">
            <a:spLocks/>
          </p:cNvSpPr>
          <p:nvPr/>
        </p:nvSpPr>
        <p:spPr bwMode="auto">
          <a:xfrm>
            <a:off x="0" y="3289756"/>
            <a:ext cx="9144000" cy="2083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a:solidFill>
                  <a:srgbClr val="333399"/>
                </a:solidFill>
                <a:latin typeface="+mj-lt"/>
                <a:ea typeface="+mj-ea"/>
                <a:cs typeface="+mj-cs"/>
              </a:defRPr>
            </a:lvl1pPr>
            <a:lvl2pPr algn="ctr" rtl="0" eaLnBrk="0" fontAlgn="base" hangingPunct="0">
              <a:spcBef>
                <a:spcPct val="0"/>
              </a:spcBef>
              <a:spcAft>
                <a:spcPct val="0"/>
              </a:spcAft>
              <a:defRPr sz="3000">
                <a:solidFill>
                  <a:srgbClr val="333399"/>
                </a:solidFill>
                <a:latin typeface="Arial" charset="0"/>
              </a:defRPr>
            </a:lvl2pPr>
            <a:lvl3pPr algn="ctr" rtl="0" eaLnBrk="0" fontAlgn="base" hangingPunct="0">
              <a:spcBef>
                <a:spcPct val="0"/>
              </a:spcBef>
              <a:spcAft>
                <a:spcPct val="0"/>
              </a:spcAft>
              <a:defRPr sz="3000">
                <a:solidFill>
                  <a:srgbClr val="333399"/>
                </a:solidFill>
                <a:latin typeface="Arial" charset="0"/>
              </a:defRPr>
            </a:lvl3pPr>
            <a:lvl4pPr algn="ctr" rtl="0" eaLnBrk="0" fontAlgn="base" hangingPunct="0">
              <a:spcBef>
                <a:spcPct val="0"/>
              </a:spcBef>
              <a:spcAft>
                <a:spcPct val="0"/>
              </a:spcAft>
              <a:defRPr sz="3000">
                <a:solidFill>
                  <a:srgbClr val="333399"/>
                </a:solidFill>
                <a:latin typeface="Arial" charset="0"/>
              </a:defRPr>
            </a:lvl4pPr>
            <a:lvl5pPr algn="ctr" rtl="0" eaLnBrk="0" fontAlgn="base" hangingPunct="0">
              <a:spcBef>
                <a:spcPct val="0"/>
              </a:spcBef>
              <a:spcAft>
                <a:spcPct val="0"/>
              </a:spcAft>
              <a:defRPr sz="3000">
                <a:solidFill>
                  <a:srgbClr val="333399"/>
                </a:solidFill>
                <a:latin typeface="Arial" charset="0"/>
              </a:defRPr>
            </a:lvl5pPr>
            <a:lvl6pPr marL="457200" algn="ctr" rtl="0" fontAlgn="base">
              <a:spcBef>
                <a:spcPct val="0"/>
              </a:spcBef>
              <a:spcAft>
                <a:spcPct val="0"/>
              </a:spcAft>
              <a:defRPr sz="3000">
                <a:solidFill>
                  <a:srgbClr val="333399"/>
                </a:solidFill>
                <a:latin typeface="Arial" charset="0"/>
              </a:defRPr>
            </a:lvl6pPr>
            <a:lvl7pPr marL="914400" algn="ctr" rtl="0" fontAlgn="base">
              <a:spcBef>
                <a:spcPct val="0"/>
              </a:spcBef>
              <a:spcAft>
                <a:spcPct val="0"/>
              </a:spcAft>
              <a:defRPr sz="3000">
                <a:solidFill>
                  <a:srgbClr val="333399"/>
                </a:solidFill>
                <a:latin typeface="Arial" charset="0"/>
              </a:defRPr>
            </a:lvl7pPr>
            <a:lvl8pPr marL="1371600" algn="ctr" rtl="0" fontAlgn="base">
              <a:spcBef>
                <a:spcPct val="0"/>
              </a:spcBef>
              <a:spcAft>
                <a:spcPct val="0"/>
              </a:spcAft>
              <a:defRPr sz="3000">
                <a:solidFill>
                  <a:srgbClr val="333399"/>
                </a:solidFill>
                <a:latin typeface="Arial" charset="0"/>
              </a:defRPr>
            </a:lvl8pPr>
            <a:lvl9pPr marL="1828800" algn="ctr" rtl="0" fontAlgn="base">
              <a:spcBef>
                <a:spcPct val="0"/>
              </a:spcBef>
              <a:spcAft>
                <a:spcPct val="0"/>
              </a:spcAft>
              <a:defRPr sz="3000">
                <a:solidFill>
                  <a:srgbClr val="333399"/>
                </a:solidFill>
                <a:latin typeface="Arial" charset="0"/>
              </a:defRPr>
            </a:lvl9pPr>
          </a:lstStyle>
          <a:p>
            <a:endParaRPr lang="en-US" sz="2000" spc="100" dirty="0">
              <a:solidFill>
                <a:srgbClr val="C00000"/>
              </a:solidFill>
              <a:latin typeface="+mn-lt"/>
              <a:ea typeface="+mn-ea"/>
              <a:cs typeface="+mn-cs"/>
            </a:endParaRPr>
          </a:p>
          <a:p>
            <a:r>
              <a:rPr lang="en-US" sz="2000" dirty="0" smtClean="0">
                <a:solidFill>
                  <a:srgbClr val="C00000"/>
                </a:solidFill>
              </a:rPr>
              <a:t>STRUCTURE</a:t>
            </a:r>
          </a:p>
          <a:p>
            <a:r>
              <a:rPr lang="en-US" sz="2000" dirty="0" smtClean="0">
                <a:solidFill>
                  <a:srgbClr val="C00000"/>
                </a:solidFill>
              </a:rPr>
              <a:t>ORGANISATION -&gt; WHO DOES WHAT </a:t>
            </a:r>
            <a:r>
              <a:rPr lang="en-US" sz="2000" dirty="0">
                <a:solidFill>
                  <a:srgbClr val="C00000"/>
                </a:solidFill>
              </a:rPr>
              <a:t>+ </a:t>
            </a:r>
            <a:r>
              <a:rPr lang="en-US" sz="2000" dirty="0" smtClean="0">
                <a:solidFill>
                  <a:srgbClr val="C00000"/>
                </a:solidFill>
              </a:rPr>
              <a:t>“HOW MUCH” </a:t>
            </a:r>
            <a:r>
              <a:rPr lang="en-US" sz="2000" dirty="0">
                <a:solidFill>
                  <a:srgbClr val="C00000"/>
                </a:solidFill>
              </a:rPr>
              <a:t>(€) ?</a:t>
            </a:r>
            <a:endParaRPr lang="en-GB" sz="2000" dirty="0">
              <a:solidFill>
                <a:srgbClr val="C00000"/>
              </a:solidFill>
            </a:endParaRPr>
          </a:p>
          <a:p>
            <a:endParaRPr lang="en-GB" sz="2000" spc="100" dirty="0">
              <a:solidFill>
                <a:srgbClr val="C00000"/>
              </a:solidFill>
              <a:latin typeface="+mn-lt"/>
              <a:ea typeface="+mn-ea"/>
              <a:cs typeface="+mn-cs"/>
            </a:endParaRPr>
          </a:p>
        </p:txBody>
      </p:sp>
    </p:spTree>
    <p:extLst>
      <p:ext uri="{BB962C8B-B14F-4D97-AF65-F5344CB8AC3E}">
        <p14:creationId xmlns:p14="http://schemas.microsoft.com/office/powerpoint/2010/main" val="2073393683"/>
      </p:ext>
    </p:extLst>
  </p:cSld>
  <p:clrMapOvr>
    <a:masterClrMapping/>
  </p:clrMapOvr>
  <p:transition/>
</p:sld>
</file>

<file path=ppt/theme/theme1.xml><?xml version="1.0" encoding="utf-8"?>
<a:theme xmlns:a="http://schemas.openxmlformats.org/drawingml/2006/main" name="1_Proposal">
  <a:themeElements>
    <a:clrScheme name="1_Proposal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fontScheme name="1_Propos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Proposal 1">
        <a:dk1>
          <a:srgbClr val="777777"/>
        </a:dk1>
        <a:lt1>
          <a:srgbClr val="FFFFFF"/>
        </a:lt1>
        <a:dk2>
          <a:srgbClr val="333333"/>
        </a:dk2>
        <a:lt2>
          <a:srgbClr val="FFF4C3"/>
        </a:lt2>
        <a:accent1>
          <a:srgbClr val="C892FA"/>
        </a:accent1>
        <a:accent2>
          <a:srgbClr val="9966FF"/>
        </a:accent2>
        <a:accent3>
          <a:srgbClr val="ADADAD"/>
        </a:accent3>
        <a:accent4>
          <a:srgbClr val="DADADA"/>
        </a:accent4>
        <a:accent5>
          <a:srgbClr val="E0C7FC"/>
        </a:accent5>
        <a:accent6>
          <a:srgbClr val="8A5CE7"/>
        </a:accent6>
        <a:hlink>
          <a:srgbClr val="E4005C"/>
        </a:hlink>
        <a:folHlink>
          <a:srgbClr val="DC7A04"/>
        </a:folHlink>
      </a:clrScheme>
      <a:clrMap bg1="dk2" tx1="lt1" bg2="dk1" tx2="lt2" accent1="accent1" accent2="accent2" accent3="accent3" accent4="accent4" accent5="accent5" accent6="accent6" hlink="hlink" folHlink="folHlink"/>
    </a:extraClrScheme>
    <a:extraClrScheme>
      <a:clrScheme name="1_Proposal 2">
        <a:dk1>
          <a:srgbClr val="1C1C1C"/>
        </a:dk1>
        <a:lt1>
          <a:srgbClr val="FFFFFF"/>
        </a:lt1>
        <a:dk2>
          <a:srgbClr val="5F5F5F"/>
        </a:dk2>
        <a:lt2>
          <a:srgbClr val="FFFFCC"/>
        </a:lt2>
        <a:accent1>
          <a:srgbClr val="4A5B64"/>
        </a:accent1>
        <a:accent2>
          <a:srgbClr val="AF9387"/>
        </a:accent2>
        <a:accent3>
          <a:srgbClr val="B6B6B6"/>
        </a:accent3>
        <a:accent4>
          <a:srgbClr val="DADADA"/>
        </a:accent4>
        <a:accent5>
          <a:srgbClr val="B1B5B8"/>
        </a:accent5>
        <a:accent6>
          <a:srgbClr val="9E857A"/>
        </a:accent6>
        <a:hlink>
          <a:srgbClr val="F3C43F"/>
        </a:hlink>
        <a:folHlink>
          <a:srgbClr val="66CCFF"/>
        </a:folHlink>
      </a:clrScheme>
      <a:clrMap bg1="dk2" tx1="lt1" bg2="dk1" tx2="lt2" accent1="accent1" accent2="accent2" accent3="accent3" accent4="accent4" accent5="accent5" accent6="accent6" hlink="hlink" folHlink="folHlink"/>
    </a:extraClrScheme>
    <a:extraClrScheme>
      <a:clrScheme name="1_Proposal 3">
        <a:dk1>
          <a:srgbClr val="4D4D4D"/>
        </a:dk1>
        <a:lt1>
          <a:srgbClr val="FFFFFF"/>
        </a:lt1>
        <a:dk2>
          <a:srgbClr val="666699"/>
        </a:dk2>
        <a:lt2>
          <a:srgbClr val="FFFFCC"/>
        </a:lt2>
        <a:accent1>
          <a:srgbClr val="8D8DB3"/>
        </a:accent1>
        <a:accent2>
          <a:srgbClr val="7A25D7"/>
        </a:accent2>
        <a:accent3>
          <a:srgbClr val="B8B8CA"/>
        </a:accent3>
        <a:accent4>
          <a:srgbClr val="DADADA"/>
        </a:accent4>
        <a:accent5>
          <a:srgbClr val="C5C5D6"/>
        </a:accent5>
        <a:accent6>
          <a:srgbClr val="6E20C3"/>
        </a:accent6>
        <a:hlink>
          <a:srgbClr val="66CCFF"/>
        </a:hlink>
        <a:folHlink>
          <a:srgbClr val="3333CC"/>
        </a:folHlink>
      </a:clrScheme>
      <a:clrMap bg1="dk2" tx1="lt1" bg2="dk1" tx2="lt2" accent1="accent1" accent2="accent2" accent3="accent3" accent4="accent4" accent5="accent5" accent6="accent6" hlink="hlink" folHlink="folHlink"/>
    </a:extraClrScheme>
    <a:extraClrScheme>
      <a:clrScheme name="1_Proposal 4">
        <a:dk1>
          <a:srgbClr val="10187C"/>
        </a:dk1>
        <a:lt1>
          <a:srgbClr val="F8F8F8"/>
        </a:lt1>
        <a:dk2>
          <a:srgbClr val="538DC7"/>
        </a:dk2>
        <a:lt2>
          <a:srgbClr val="CCECFF"/>
        </a:lt2>
        <a:accent1>
          <a:srgbClr val="879EC7"/>
        </a:accent1>
        <a:accent2>
          <a:srgbClr val="461B8B"/>
        </a:accent2>
        <a:accent3>
          <a:srgbClr val="B3C5E0"/>
        </a:accent3>
        <a:accent4>
          <a:srgbClr val="D4D4D4"/>
        </a:accent4>
        <a:accent5>
          <a:srgbClr val="C3CCE0"/>
        </a:accent5>
        <a:accent6>
          <a:srgbClr val="3F177D"/>
        </a:accent6>
        <a:hlink>
          <a:srgbClr val="0000FF"/>
        </a:hlink>
        <a:folHlink>
          <a:srgbClr val="008000"/>
        </a:folHlink>
      </a:clrScheme>
      <a:clrMap bg1="dk2" tx1="lt1" bg2="dk1" tx2="lt2" accent1="accent1" accent2="accent2" accent3="accent3" accent4="accent4" accent5="accent5" accent6="accent6" hlink="hlink" folHlink="folHlink"/>
    </a:extraClrScheme>
    <a:extraClrScheme>
      <a:clrScheme name="1_Proposal 5">
        <a:dk1>
          <a:srgbClr val="002F2E"/>
        </a:dk1>
        <a:lt1>
          <a:srgbClr val="FFFFFF"/>
        </a:lt1>
        <a:dk2>
          <a:srgbClr val="008080"/>
        </a:dk2>
        <a:lt2>
          <a:srgbClr val="FFFFCC"/>
        </a:lt2>
        <a:accent1>
          <a:srgbClr val="0E6A52"/>
        </a:accent1>
        <a:accent2>
          <a:srgbClr val="3553A7"/>
        </a:accent2>
        <a:accent3>
          <a:srgbClr val="AAC0C0"/>
        </a:accent3>
        <a:accent4>
          <a:srgbClr val="DADADA"/>
        </a:accent4>
        <a:accent5>
          <a:srgbClr val="AAB9B3"/>
        </a:accent5>
        <a:accent6>
          <a:srgbClr val="2F4A97"/>
        </a:accent6>
        <a:hlink>
          <a:srgbClr val="1ACE9F"/>
        </a:hlink>
        <a:folHlink>
          <a:srgbClr val="B5B5FF"/>
        </a:folHlink>
      </a:clrScheme>
      <a:clrMap bg1="dk2" tx1="lt1" bg2="dk1" tx2="lt2" accent1="accent1" accent2="accent2" accent3="accent3" accent4="accent4" accent5="accent5" accent6="accent6" hlink="hlink" folHlink="folHlink"/>
    </a:extraClrScheme>
    <a:extraClrScheme>
      <a:clrScheme name="1_Proposal 6">
        <a:dk1>
          <a:srgbClr val="000000"/>
        </a:dk1>
        <a:lt1>
          <a:srgbClr val="E3FFFF"/>
        </a:lt1>
        <a:dk2>
          <a:srgbClr val="4400A8"/>
        </a:dk2>
        <a:lt2>
          <a:srgbClr val="005452"/>
        </a:lt2>
        <a:accent1>
          <a:srgbClr val="92CAC9"/>
        </a:accent1>
        <a:accent2>
          <a:srgbClr val="009999"/>
        </a:accent2>
        <a:accent3>
          <a:srgbClr val="EFFFFF"/>
        </a:accent3>
        <a:accent4>
          <a:srgbClr val="000000"/>
        </a:accent4>
        <a:accent5>
          <a:srgbClr val="C7E1E1"/>
        </a:accent5>
        <a:accent6>
          <a:srgbClr val="008A8A"/>
        </a:accent6>
        <a:hlink>
          <a:srgbClr val="187C16"/>
        </a:hlink>
        <a:folHlink>
          <a:srgbClr val="6600FF"/>
        </a:folHlink>
      </a:clrScheme>
      <a:clrMap bg1="lt1" tx1="dk1" bg2="lt2" tx2="dk2" accent1="accent1" accent2="accent2" accent3="accent3" accent4="accent4" accent5="accent5" accent6="accent6" hlink="hlink" folHlink="folHlink"/>
    </a:extraClrScheme>
    <a:extraClrScheme>
      <a:clrScheme name="1_Proposal 7">
        <a:dk1>
          <a:srgbClr val="000000"/>
        </a:dk1>
        <a:lt1>
          <a:srgbClr val="CCFF99"/>
        </a:lt1>
        <a:dk2>
          <a:srgbClr val="CC99FF"/>
        </a:dk2>
        <a:lt2>
          <a:srgbClr val="1B3600"/>
        </a:lt2>
        <a:accent1>
          <a:srgbClr val="009900"/>
        </a:accent1>
        <a:accent2>
          <a:srgbClr val="B7CA02"/>
        </a:accent2>
        <a:accent3>
          <a:srgbClr val="E2FFCA"/>
        </a:accent3>
        <a:accent4>
          <a:srgbClr val="000000"/>
        </a:accent4>
        <a:accent5>
          <a:srgbClr val="AACAAA"/>
        </a:accent5>
        <a:accent6>
          <a:srgbClr val="A6B702"/>
        </a:accent6>
        <a:hlink>
          <a:srgbClr val="FFCC00"/>
        </a:hlink>
        <a:folHlink>
          <a:srgbClr val="FF9900"/>
        </a:folHlink>
      </a:clrScheme>
      <a:clrMap bg1="lt1" tx1="dk1" bg2="lt2" tx2="dk2" accent1="accent1" accent2="accent2" accent3="accent3" accent4="accent4" accent5="accent5" accent6="accent6" hlink="hlink" folHlink="folHlink"/>
    </a:extraClrScheme>
    <a:extraClrScheme>
      <a:clrScheme name="1_Proposal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6989</TotalTime>
  <Words>851</Words>
  <Application>Microsoft Office PowerPoint</Application>
  <PresentationFormat>On-screen Show (4:3)</PresentationFormat>
  <Paragraphs>229</Paragraphs>
  <Slides>16</Slides>
  <Notes>4</Notes>
  <HiddenSlides>0</HiddenSlides>
  <MMClips>0</MMClips>
  <ScaleCrop>false</ScaleCrop>
  <HeadingPairs>
    <vt:vector size="4" baseType="variant">
      <vt:variant>
        <vt:lpstr>Theme</vt:lpstr>
      </vt:variant>
      <vt:variant>
        <vt:i4>3</vt:i4>
      </vt:variant>
      <vt:variant>
        <vt:lpstr>Slide Titles</vt:lpstr>
      </vt:variant>
      <vt:variant>
        <vt:i4>16</vt:i4>
      </vt:variant>
    </vt:vector>
  </HeadingPairs>
  <TitlesOfParts>
    <vt:vector size="19" baseType="lpstr">
      <vt:lpstr>1_Proposal</vt:lpstr>
      <vt:lpstr>Default Design</vt:lpstr>
      <vt:lpstr>1_Default Design</vt:lpstr>
      <vt:lpstr>PowerPoint Presentation</vt:lpstr>
      <vt:lpstr>Sustainability considerations (1)</vt:lpstr>
      <vt:lpstr>Sustainability considerations (2)</vt:lpstr>
      <vt:lpstr>Sustainability considerations (3)</vt:lpstr>
      <vt:lpstr>Sustainability considerations (4)</vt:lpstr>
      <vt:lpstr>Sustainability considerations (5)</vt:lpstr>
      <vt:lpstr>Example: Urban Transport Plan and PT</vt:lpstr>
      <vt:lpstr>Purpose of the O&amp;M analysis</vt:lpstr>
      <vt:lpstr>Steps in the analysis (I)</vt:lpstr>
      <vt:lpstr>Steps in the analysis (II)</vt:lpstr>
      <vt:lpstr>Steps in the analysis (III)</vt:lpstr>
      <vt:lpstr>Steps in the analysis (IV)</vt:lpstr>
      <vt:lpstr>The support to the verification of PT performances under the PSC</vt:lpstr>
      <vt:lpstr>AVM key role in PT Service</vt:lpstr>
      <vt:lpstr>AVM role in PT Service monitoring</vt:lpstr>
      <vt:lpstr>PowerPoint Presentation</vt:lpstr>
    </vt:vector>
  </TitlesOfParts>
  <Company>BEI | EIB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Days 2008 Presentation on JASPERS</dc:title>
  <dc:creator>MARKOVA</dc:creator>
  <cp:lastModifiedBy>DI VOLO Neri</cp:lastModifiedBy>
  <cp:revision>768</cp:revision>
  <dcterms:created xsi:type="dcterms:W3CDTF">2008-09-10T15:44:12Z</dcterms:created>
  <dcterms:modified xsi:type="dcterms:W3CDTF">2015-05-26T11:59:38Z</dcterms:modified>
</cp:coreProperties>
</file>